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2" r:id="rId2"/>
    <p:sldId id="377" r:id="rId3"/>
    <p:sldId id="455" r:id="rId4"/>
    <p:sldId id="461" r:id="rId5"/>
    <p:sldId id="456" r:id="rId6"/>
    <p:sldId id="458" r:id="rId7"/>
    <p:sldId id="460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ction par défaut" id="{A442F387-241E-4079-AD6F-299C144B5BAE}">
          <p14:sldIdLst>
            <p14:sldId id="452"/>
            <p14:sldId id="377"/>
            <p14:sldId id="455"/>
            <p14:sldId id="461"/>
            <p14:sldId id="456"/>
            <p14:sldId id="458"/>
            <p14:sldId id="460"/>
          </p14:sldIdLst>
        </p14:section>
        <p14:section name="Section sans titre" id="{93D7E2D4-6C39-42B5-A5AC-1125ECB6F36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AL PHILIPPE" initials="MP" lastIdx="0" clrIdx="0">
    <p:extLst>
      <p:ext uri="{19B8F6BF-5375-455C-9EA6-DF929625EA0E}">
        <p15:presenceInfo xmlns:p15="http://schemas.microsoft.com/office/powerpoint/2012/main" userId="08336b7b55c543a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FFCD"/>
    <a:srgbClr val="CC0099"/>
    <a:srgbClr val="FF7C80"/>
    <a:srgbClr val="FF7D7D"/>
    <a:srgbClr val="FFFFF3"/>
    <a:srgbClr val="7F3D07"/>
    <a:srgbClr val="874107"/>
    <a:srgbClr val="371B03"/>
    <a:srgbClr val="FFB9B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40" autoAdjust="0"/>
    <p:restoredTop sz="94660"/>
  </p:normalViewPr>
  <p:slideViewPr>
    <p:cSldViewPr>
      <p:cViewPr varScale="1">
        <p:scale>
          <a:sx n="110" d="100"/>
          <a:sy n="110" d="100"/>
        </p:scale>
        <p:origin x="207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BC669-28C0-457E-9C80-9B6A96AE231D}" type="datetimeFigureOut">
              <a:rPr lang="fr-FR"/>
              <a:pPr>
                <a:defRPr/>
              </a:pPr>
              <a:t>22/11/2019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5D18F-235C-4D59-B6AE-86F13BB6E16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01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55DB7-E7D1-4C26-9B8E-23F4D1B668EB}" type="datetimeFigureOut">
              <a:rPr lang="fr-FR"/>
              <a:pPr>
                <a:defRPr/>
              </a:pPr>
              <a:t>22/11/2019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F94B3-09E8-474A-9E8F-C7960FE86D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79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1E08E-B902-47EE-9210-E6FD423451AD}" type="datetimeFigureOut">
              <a:rPr lang="fr-FR"/>
              <a:pPr>
                <a:defRPr/>
              </a:pPr>
              <a:t>22/11/2019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1621B-0C25-4B84-AD4F-E87F963CFE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92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1285-CFC2-4409-AE2B-B18C3373F6FC}" type="datetimeFigureOut">
              <a:rPr lang="fr-FR"/>
              <a:pPr>
                <a:defRPr/>
              </a:pPr>
              <a:t>22/11/2019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5DFCC-FAAB-423C-A1E1-B2114EAF82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86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BC22B-31E3-44A2-8876-685590EB2B6C}" type="datetimeFigureOut">
              <a:rPr lang="fr-FR"/>
              <a:pPr>
                <a:defRPr/>
              </a:pPr>
              <a:t>22/11/2019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95C03-73F5-4A2B-B1DB-DD94492EA8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07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636E8-A5A7-49C0-B43F-14F1868BD2A9}" type="datetimeFigureOut">
              <a:rPr lang="fr-FR"/>
              <a:pPr>
                <a:defRPr/>
              </a:pPr>
              <a:t>22/11/2019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B8F55-DC7B-4F66-807A-0B0F790221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91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61511-55C4-441C-A0CB-AC8C6AD6C85D}" type="datetimeFigureOut">
              <a:rPr lang="fr-FR"/>
              <a:pPr>
                <a:defRPr/>
              </a:pPr>
              <a:t>22/11/2019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AFE69-37B3-462B-BE8A-0D6E103854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67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D49BB-14DB-4102-B404-8353677974B3}" type="datetimeFigureOut">
              <a:rPr lang="fr-FR"/>
              <a:pPr>
                <a:defRPr/>
              </a:pPr>
              <a:t>22/11/2019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3B639-4528-4CEF-8F89-F1793B315E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76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69027-FA35-46EC-8E04-0D3B73D0054F}" type="datetimeFigureOut">
              <a:rPr lang="fr-FR"/>
              <a:pPr>
                <a:defRPr/>
              </a:pPr>
              <a:t>22/11/2019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ECE10-6461-4E1D-8059-CBF9FE7018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96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2E6E2-E32B-4E04-8CF9-9954FE802D41}" type="datetimeFigureOut">
              <a:rPr lang="fr-FR"/>
              <a:pPr>
                <a:defRPr/>
              </a:pPr>
              <a:t>22/11/2019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3C426-24A4-4EED-804F-B99DB0A6BC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25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964C8-A702-4A8D-9A3B-929EB85A360D}" type="datetimeFigureOut">
              <a:rPr lang="fr-FR"/>
              <a:pPr>
                <a:defRPr/>
              </a:pPr>
              <a:t>22/11/2019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8360-F213-45DF-BE97-BD797E1A0C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09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33FA8D-6633-4260-AFB0-6791047CFC90}" type="datetimeFigureOut">
              <a:rPr lang="fr-FR"/>
              <a:pPr>
                <a:defRPr/>
              </a:pPr>
              <a:t>22/11/2019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12DA3C-2C67-480F-87F4-687796F298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4.jpeg"/><Relationship Id="rId5" Type="http://schemas.openxmlformats.org/officeDocument/2006/relationships/tags" Target="../tags/tag5.xml"/><Relationship Id="rId10" Type="http://schemas.openxmlformats.org/officeDocument/2006/relationships/image" Target="../media/image3.jpeg"/><Relationship Id="rId4" Type="http://schemas.openxmlformats.org/officeDocument/2006/relationships/tags" Target="../tags/tag4.xml"/><Relationship Id="rId9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tags" Target="../tags/tag19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9.xml"/><Relationship Id="rId21" Type="http://schemas.openxmlformats.org/officeDocument/2006/relationships/image" Target="../media/image3.jpeg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image" Target="../media/image2.svg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10" Type="http://schemas.openxmlformats.org/officeDocument/2006/relationships/tags" Target="../tags/tag16.xml"/><Relationship Id="rId19" Type="http://schemas.openxmlformats.org/officeDocument/2006/relationships/image" Target="../media/image1.png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tags" Target="../tags/tag36.xml"/><Relationship Id="rId18" Type="http://schemas.openxmlformats.org/officeDocument/2006/relationships/tags" Target="../tags/tag41.xml"/><Relationship Id="rId26" Type="http://schemas.openxmlformats.org/officeDocument/2006/relationships/tags" Target="../tags/tag49.xml"/><Relationship Id="rId3" Type="http://schemas.openxmlformats.org/officeDocument/2006/relationships/tags" Target="../tags/tag26.xml"/><Relationship Id="rId21" Type="http://schemas.openxmlformats.org/officeDocument/2006/relationships/tags" Target="../tags/tag44.xml"/><Relationship Id="rId34" Type="http://schemas.openxmlformats.org/officeDocument/2006/relationships/image" Target="../media/image2.svg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17" Type="http://schemas.openxmlformats.org/officeDocument/2006/relationships/tags" Target="../tags/tag40.xml"/><Relationship Id="rId25" Type="http://schemas.openxmlformats.org/officeDocument/2006/relationships/tags" Target="../tags/tag48.xml"/><Relationship Id="rId33" Type="http://schemas.openxmlformats.org/officeDocument/2006/relationships/image" Target="../media/image1.png"/><Relationship Id="rId2" Type="http://schemas.openxmlformats.org/officeDocument/2006/relationships/tags" Target="../tags/tag25.xml"/><Relationship Id="rId16" Type="http://schemas.openxmlformats.org/officeDocument/2006/relationships/tags" Target="../tags/tag39.xml"/><Relationship Id="rId20" Type="http://schemas.openxmlformats.org/officeDocument/2006/relationships/tags" Target="../tags/tag43.xml"/><Relationship Id="rId29" Type="http://schemas.openxmlformats.org/officeDocument/2006/relationships/tags" Target="../tags/tag52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24" Type="http://schemas.openxmlformats.org/officeDocument/2006/relationships/tags" Target="../tags/tag47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28.xml"/><Relationship Id="rId15" Type="http://schemas.openxmlformats.org/officeDocument/2006/relationships/tags" Target="../tags/tag38.xml"/><Relationship Id="rId23" Type="http://schemas.openxmlformats.org/officeDocument/2006/relationships/tags" Target="../tags/tag46.xml"/><Relationship Id="rId28" Type="http://schemas.openxmlformats.org/officeDocument/2006/relationships/tags" Target="../tags/tag51.xml"/><Relationship Id="rId36" Type="http://schemas.openxmlformats.org/officeDocument/2006/relationships/image" Target="../media/image4.jpeg"/><Relationship Id="rId10" Type="http://schemas.openxmlformats.org/officeDocument/2006/relationships/tags" Target="../tags/tag33.xml"/><Relationship Id="rId19" Type="http://schemas.openxmlformats.org/officeDocument/2006/relationships/tags" Target="../tags/tag42.xml"/><Relationship Id="rId31" Type="http://schemas.openxmlformats.org/officeDocument/2006/relationships/tags" Target="../tags/tag54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Relationship Id="rId22" Type="http://schemas.openxmlformats.org/officeDocument/2006/relationships/tags" Target="../tags/tag45.xml"/><Relationship Id="rId27" Type="http://schemas.openxmlformats.org/officeDocument/2006/relationships/tags" Target="../tags/tag50.xml"/><Relationship Id="rId30" Type="http://schemas.openxmlformats.org/officeDocument/2006/relationships/tags" Target="../tags/tag53.xml"/><Relationship Id="rId35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57.xml"/><Relationship Id="rId21" Type="http://schemas.openxmlformats.org/officeDocument/2006/relationships/tags" Target="../tags/tag75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5" Type="http://schemas.openxmlformats.org/officeDocument/2006/relationships/tags" Target="../tags/tag79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tags" Target="../tags/tag74.xml"/><Relationship Id="rId29" Type="http://schemas.openxmlformats.org/officeDocument/2006/relationships/image" Target="../media/image3.jpeg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24" Type="http://schemas.openxmlformats.org/officeDocument/2006/relationships/tags" Target="../tags/tag78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tags" Target="../tags/tag77.xml"/><Relationship Id="rId28" Type="http://schemas.openxmlformats.org/officeDocument/2006/relationships/image" Target="../media/image2.svg"/><Relationship Id="rId10" Type="http://schemas.openxmlformats.org/officeDocument/2006/relationships/tags" Target="../tags/tag64.xml"/><Relationship Id="rId19" Type="http://schemas.openxmlformats.org/officeDocument/2006/relationships/tags" Target="../tags/tag73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tags" Target="../tags/tag76.xml"/><Relationship Id="rId27" Type="http://schemas.openxmlformats.org/officeDocument/2006/relationships/image" Target="../media/image1.png"/><Relationship Id="rId30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tags" Target="../tags/tag92.xml"/><Relationship Id="rId18" Type="http://schemas.openxmlformats.org/officeDocument/2006/relationships/tags" Target="../tags/tag97.xml"/><Relationship Id="rId26" Type="http://schemas.openxmlformats.org/officeDocument/2006/relationships/image" Target="../media/image4.jpeg"/><Relationship Id="rId3" Type="http://schemas.openxmlformats.org/officeDocument/2006/relationships/tags" Target="../tags/tag82.xml"/><Relationship Id="rId21" Type="http://schemas.openxmlformats.org/officeDocument/2006/relationships/tags" Target="../tags/tag100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17" Type="http://schemas.openxmlformats.org/officeDocument/2006/relationships/tags" Target="../tags/tag96.xml"/><Relationship Id="rId25" Type="http://schemas.openxmlformats.org/officeDocument/2006/relationships/image" Target="../media/image3.jpeg"/><Relationship Id="rId2" Type="http://schemas.openxmlformats.org/officeDocument/2006/relationships/tags" Target="../tags/tag81.xml"/><Relationship Id="rId16" Type="http://schemas.openxmlformats.org/officeDocument/2006/relationships/tags" Target="../tags/tag95.xml"/><Relationship Id="rId20" Type="http://schemas.openxmlformats.org/officeDocument/2006/relationships/tags" Target="../tags/tag99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24" Type="http://schemas.openxmlformats.org/officeDocument/2006/relationships/image" Target="../media/image2.svg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23" Type="http://schemas.openxmlformats.org/officeDocument/2006/relationships/image" Target="../media/image1.png"/><Relationship Id="rId10" Type="http://schemas.openxmlformats.org/officeDocument/2006/relationships/tags" Target="../tags/tag89.xml"/><Relationship Id="rId19" Type="http://schemas.openxmlformats.org/officeDocument/2006/relationships/tags" Target="../tags/tag98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Relationship Id="rId2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tags" Target="../tags/tag113.xml"/><Relationship Id="rId18" Type="http://schemas.openxmlformats.org/officeDocument/2006/relationships/tags" Target="../tags/tag118.xml"/><Relationship Id="rId26" Type="http://schemas.openxmlformats.org/officeDocument/2006/relationships/tags" Target="../tags/tag126.xml"/><Relationship Id="rId39" Type="http://schemas.openxmlformats.org/officeDocument/2006/relationships/tags" Target="../tags/tag139.xml"/><Relationship Id="rId3" Type="http://schemas.openxmlformats.org/officeDocument/2006/relationships/tags" Target="../tags/tag103.xml"/><Relationship Id="rId21" Type="http://schemas.openxmlformats.org/officeDocument/2006/relationships/tags" Target="../tags/tag121.xml"/><Relationship Id="rId34" Type="http://schemas.openxmlformats.org/officeDocument/2006/relationships/tags" Target="../tags/tag134.xml"/><Relationship Id="rId42" Type="http://schemas.openxmlformats.org/officeDocument/2006/relationships/image" Target="../media/image1.png"/><Relationship Id="rId7" Type="http://schemas.openxmlformats.org/officeDocument/2006/relationships/tags" Target="../tags/tag107.xml"/><Relationship Id="rId12" Type="http://schemas.openxmlformats.org/officeDocument/2006/relationships/tags" Target="../tags/tag112.xml"/><Relationship Id="rId17" Type="http://schemas.openxmlformats.org/officeDocument/2006/relationships/tags" Target="../tags/tag117.xml"/><Relationship Id="rId25" Type="http://schemas.openxmlformats.org/officeDocument/2006/relationships/tags" Target="../tags/tag125.xml"/><Relationship Id="rId33" Type="http://schemas.openxmlformats.org/officeDocument/2006/relationships/tags" Target="../tags/tag133.xml"/><Relationship Id="rId38" Type="http://schemas.openxmlformats.org/officeDocument/2006/relationships/tags" Target="../tags/tag138.xml"/><Relationship Id="rId2" Type="http://schemas.openxmlformats.org/officeDocument/2006/relationships/tags" Target="../tags/tag102.xml"/><Relationship Id="rId16" Type="http://schemas.openxmlformats.org/officeDocument/2006/relationships/tags" Target="../tags/tag116.xml"/><Relationship Id="rId20" Type="http://schemas.openxmlformats.org/officeDocument/2006/relationships/tags" Target="../tags/tag120.xml"/><Relationship Id="rId29" Type="http://schemas.openxmlformats.org/officeDocument/2006/relationships/tags" Target="../tags/tag129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24" Type="http://schemas.openxmlformats.org/officeDocument/2006/relationships/tags" Target="../tags/tag124.xml"/><Relationship Id="rId32" Type="http://schemas.openxmlformats.org/officeDocument/2006/relationships/tags" Target="../tags/tag132.xml"/><Relationship Id="rId37" Type="http://schemas.openxmlformats.org/officeDocument/2006/relationships/tags" Target="../tags/tag137.xml"/><Relationship Id="rId40" Type="http://schemas.openxmlformats.org/officeDocument/2006/relationships/tags" Target="../tags/tag140.xml"/><Relationship Id="rId45" Type="http://schemas.openxmlformats.org/officeDocument/2006/relationships/image" Target="../media/image4.jpeg"/><Relationship Id="rId5" Type="http://schemas.openxmlformats.org/officeDocument/2006/relationships/tags" Target="../tags/tag105.xml"/><Relationship Id="rId15" Type="http://schemas.openxmlformats.org/officeDocument/2006/relationships/tags" Target="../tags/tag115.xml"/><Relationship Id="rId23" Type="http://schemas.openxmlformats.org/officeDocument/2006/relationships/tags" Target="../tags/tag123.xml"/><Relationship Id="rId28" Type="http://schemas.openxmlformats.org/officeDocument/2006/relationships/tags" Target="../tags/tag128.xml"/><Relationship Id="rId36" Type="http://schemas.openxmlformats.org/officeDocument/2006/relationships/tags" Target="../tags/tag136.xml"/><Relationship Id="rId10" Type="http://schemas.openxmlformats.org/officeDocument/2006/relationships/tags" Target="../tags/tag110.xml"/><Relationship Id="rId19" Type="http://schemas.openxmlformats.org/officeDocument/2006/relationships/tags" Target="../tags/tag119.xml"/><Relationship Id="rId31" Type="http://schemas.openxmlformats.org/officeDocument/2006/relationships/tags" Target="../tags/tag131.xml"/><Relationship Id="rId44" Type="http://schemas.openxmlformats.org/officeDocument/2006/relationships/image" Target="../media/image3.jpeg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tags" Target="../tags/tag114.xml"/><Relationship Id="rId22" Type="http://schemas.openxmlformats.org/officeDocument/2006/relationships/tags" Target="../tags/tag122.xml"/><Relationship Id="rId27" Type="http://schemas.openxmlformats.org/officeDocument/2006/relationships/tags" Target="../tags/tag127.xml"/><Relationship Id="rId30" Type="http://schemas.openxmlformats.org/officeDocument/2006/relationships/tags" Target="../tags/tag130.xml"/><Relationship Id="rId35" Type="http://schemas.openxmlformats.org/officeDocument/2006/relationships/tags" Target="../tags/tag135.xml"/><Relationship Id="rId43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48.xml"/><Relationship Id="rId13" Type="http://schemas.openxmlformats.org/officeDocument/2006/relationships/tags" Target="../tags/tag153.xml"/><Relationship Id="rId18" Type="http://schemas.openxmlformats.org/officeDocument/2006/relationships/tags" Target="../tags/tag158.xml"/><Relationship Id="rId26" Type="http://schemas.openxmlformats.org/officeDocument/2006/relationships/tags" Target="../tags/tag166.xml"/><Relationship Id="rId39" Type="http://schemas.openxmlformats.org/officeDocument/2006/relationships/tags" Target="../tags/tag179.xml"/><Relationship Id="rId3" Type="http://schemas.openxmlformats.org/officeDocument/2006/relationships/tags" Target="../tags/tag143.xml"/><Relationship Id="rId21" Type="http://schemas.openxmlformats.org/officeDocument/2006/relationships/tags" Target="../tags/tag161.xml"/><Relationship Id="rId34" Type="http://schemas.openxmlformats.org/officeDocument/2006/relationships/tags" Target="../tags/tag174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147.xml"/><Relationship Id="rId12" Type="http://schemas.openxmlformats.org/officeDocument/2006/relationships/tags" Target="../tags/tag152.xml"/><Relationship Id="rId17" Type="http://schemas.openxmlformats.org/officeDocument/2006/relationships/tags" Target="../tags/tag157.xml"/><Relationship Id="rId25" Type="http://schemas.openxmlformats.org/officeDocument/2006/relationships/tags" Target="../tags/tag165.xml"/><Relationship Id="rId33" Type="http://schemas.openxmlformats.org/officeDocument/2006/relationships/tags" Target="../tags/tag173.xml"/><Relationship Id="rId38" Type="http://schemas.openxmlformats.org/officeDocument/2006/relationships/tags" Target="../tags/tag178.xml"/><Relationship Id="rId46" Type="http://schemas.openxmlformats.org/officeDocument/2006/relationships/image" Target="../media/image4.jpeg"/><Relationship Id="rId2" Type="http://schemas.openxmlformats.org/officeDocument/2006/relationships/tags" Target="../tags/tag142.xml"/><Relationship Id="rId16" Type="http://schemas.openxmlformats.org/officeDocument/2006/relationships/tags" Target="../tags/tag156.xml"/><Relationship Id="rId20" Type="http://schemas.openxmlformats.org/officeDocument/2006/relationships/tags" Target="../tags/tag160.xml"/><Relationship Id="rId29" Type="http://schemas.openxmlformats.org/officeDocument/2006/relationships/tags" Target="../tags/tag169.xml"/><Relationship Id="rId41" Type="http://schemas.openxmlformats.org/officeDocument/2006/relationships/tags" Target="../tags/tag181.xml"/><Relationship Id="rId1" Type="http://schemas.openxmlformats.org/officeDocument/2006/relationships/tags" Target="../tags/tag141.xml"/><Relationship Id="rId6" Type="http://schemas.openxmlformats.org/officeDocument/2006/relationships/tags" Target="../tags/tag146.xml"/><Relationship Id="rId11" Type="http://schemas.openxmlformats.org/officeDocument/2006/relationships/tags" Target="../tags/tag151.xml"/><Relationship Id="rId24" Type="http://schemas.openxmlformats.org/officeDocument/2006/relationships/tags" Target="../tags/tag164.xml"/><Relationship Id="rId32" Type="http://schemas.openxmlformats.org/officeDocument/2006/relationships/tags" Target="../tags/tag172.xml"/><Relationship Id="rId37" Type="http://schemas.openxmlformats.org/officeDocument/2006/relationships/tags" Target="../tags/tag177.xml"/><Relationship Id="rId40" Type="http://schemas.openxmlformats.org/officeDocument/2006/relationships/tags" Target="../tags/tag180.xml"/><Relationship Id="rId45" Type="http://schemas.openxmlformats.org/officeDocument/2006/relationships/image" Target="../media/image3.jpeg"/><Relationship Id="rId5" Type="http://schemas.openxmlformats.org/officeDocument/2006/relationships/tags" Target="../tags/tag145.xml"/><Relationship Id="rId15" Type="http://schemas.openxmlformats.org/officeDocument/2006/relationships/tags" Target="../tags/tag155.xml"/><Relationship Id="rId23" Type="http://schemas.openxmlformats.org/officeDocument/2006/relationships/tags" Target="../tags/tag163.xml"/><Relationship Id="rId28" Type="http://schemas.openxmlformats.org/officeDocument/2006/relationships/tags" Target="../tags/tag168.xml"/><Relationship Id="rId36" Type="http://schemas.openxmlformats.org/officeDocument/2006/relationships/tags" Target="../tags/tag176.xml"/><Relationship Id="rId10" Type="http://schemas.openxmlformats.org/officeDocument/2006/relationships/tags" Target="../tags/tag150.xml"/><Relationship Id="rId19" Type="http://schemas.openxmlformats.org/officeDocument/2006/relationships/tags" Target="../tags/tag159.xml"/><Relationship Id="rId31" Type="http://schemas.openxmlformats.org/officeDocument/2006/relationships/tags" Target="../tags/tag171.xml"/><Relationship Id="rId44" Type="http://schemas.openxmlformats.org/officeDocument/2006/relationships/image" Target="../media/image2.svg"/><Relationship Id="rId4" Type="http://schemas.openxmlformats.org/officeDocument/2006/relationships/tags" Target="../tags/tag144.xml"/><Relationship Id="rId9" Type="http://schemas.openxmlformats.org/officeDocument/2006/relationships/tags" Target="../tags/tag149.xml"/><Relationship Id="rId14" Type="http://schemas.openxmlformats.org/officeDocument/2006/relationships/tags" Target="../tags/tag154.xml"/><Relationship Id="rId22" Type="http://schemas.openxmlformats.org/officeDocument/2006/relationships/tags" Target="../tags/tag162.xml"/><Relationship Id="rId27" Type="http://schemas.openxmlformats.org/officeDocument/2006/relationships/tags" Target="../tags/tag167.xml"/><Relationship Id="rId30" Type="http://schemas.openxmlformats.org/officeDocument/2006/relationships/tags" Target="../tags/tag170.xml"/><Relationship Id="rId35" Type="http://schemas.openxmlformats.org/officeDocument/2006/relationships/tags" Target="../tags/tag175.xml"/><Relationship Id="rId4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CF85A2-F490-4779-BFB7-3F60770419F4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47564" y="609343"/>
            <a:ext cx="7848872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CONSCIENCE ET VIOLENCE</a:t>
            </a:r>
            <a:br>
              <a:rPr lang="es-ES" b="1" spc="300" dirty="0"/>
            </a:br>
            <a:br>
              <a:rPr lang="es-ES" sz="800" dirty="0"/>
            </a:br>
            <a:r>
              <a:rPr lang="fr-FR" dirty="0"/>
              <a:t>Le fonctionnement et le rôle actif de la conscience dans le psychisme, </a:t>
            </a:r>
            <a:br>
              <a:rPr lang="fr-FR" dirty="0"/>
            </a:br>
            <a:r>
              <a:rPr lang="fr-FR" dirty="0"/>
              <a:t>sa relation avec les sens, la mémoire et les centres de réponse. </a:t>
            </a:r>
            <a:br>
              <a:rPr lang="fr-FR" dirty="0"/>
            </a:br>
            <a:r>
              <a:rPr lang="fr-FR" dirty="0"/>
              <a:t>Étude pratique en relation avec l'expérience personnelle de la violence.</a:t>
            </a:r>
            <a:endParaRPr lang="es-ES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82CC071-D6F2-4CDB-BD00-9C6EB25D243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4114800" y="297397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D9BB38D-AA2A-408B-BF81-19B260078847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971600" y="2643574"/>
            <a:ext cx="6984776" cy="355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75">
              <a:lnSpc>
                <a:spcPct val="80000"/>
              </a:lnSpc>
            </a:pPr>
            <a:br>
              <a:rPr lang="es-ES" sz="1050" dirty="0"/>
            </a:br>
            <a:r>
              <a:rPr lang="fr-FR" sz="2000" b="1" dirty="0"/>
              <a:t>LE PSYCHISME ET SES APPAREILS</a:t>
            </a:r>
            <a:br>
              <a:rPr lang="fr-FR" sz="2400" b="1" dirty="0"/>
            </a:br>
            <a:r>
              <a:rPr lang="fr-FR" sz="1200" b="1" dirty="0">
                <a:solidFill>
                  <a:srgbClr val="FF0000"/>
                </a:solidFill>
              </a:rPr>
              <a:t>Théorie, échange en groupe</a:t>
            </a:r>
          </a:p>
          <a:p>
            <a:pPr marL="1793875">
              <a:lnSpc>
                <a:spcPct val="80000"/>
              </a:lnSpc>
            </a:pPr>
            <a:br>
              <a:rPr lang="fr-FR" dirty="0"/>
            </a:br>
            <a:r>
              <a:rPr lang="fr-FR" sz="2000" b="1" dirty="0"/>
              <a:t>LE CIRCUIT DE L’INFORMATION</a:t>
            </a:r>
            <a:br>
              <a:rPr lang="fr-FR" sz="2400" dirty="0"/>
            </a:br>
            <a:r>
              <a:rPr lang="fr-FR" sz="1200" b="1" dirty="0">
                <a:solidFill>
                  <a:srgbClr val="FF0000"/>
                </a:solidFill>
              </a:rPr>
              <a:t>Théorie</a:t>
            </a:r>
            <a:br>
              <a:rPr lang="fr-FR" sz="2400" dirty="0"/>
            </a:br>
            <a:br>
              <a:rPr lang="fr-FR" dirty="0"/>
            </a:br>
            <a:r>
              <a:rPr lang="fr-FR" sz="2000" b="1" dirty="0"/>
              <a:t>MON PSYCHISME ?</a:t>
            </a:r>
            <a:br>
              <a:rPr lang="fr-FR" sz="2400" dirty="0"/>
            </a:br>
            <a:r>
              <a:rPr lang="fr-FR" sz="1200" b="1" dirty="0">
                <a:solidFill>
                  <a:srgbClr val="FF0000"/>
                </a:solidFill>
              </a:rPr>
              <a:t>Réflexion personnelle et échange en groupe</a:t>
            </a:r>
          </a:p>
          <a:p>
            <a:pPr marL="1793875"/>
            <a:endParaRPr lang="fr-FR" dirty="0">
              <a:solidFill>
                <a:srgbClr val="FF0000"/>
              </a:solidFill>
            </a:endParaRPr>
          </a:p>
          <a:p>
            <a:pPr marL="1793875">
              <a:lnSpc>
                <a:spcPct val="80000"/>
              </a:lnSpc>
            </a:pPr>
            <a:r>
              <a:rPr lang="fr-FR" sz="2000" b="1" dirty="0"/>
              <a:t>CIRCUIT DE LA VIOLENCE</a:t>
            </a:r>
            <a:br>
              <a:rPr lang="fr-FR" sz="2400" dirty="0"/>
            </a:br>
            <a:r>
              <a:rPr lang="fr-FR" sz="1200" b="1" dirty="0">
                <a:solidFill>
                  <a:srgbClr val="FF0000"/>
                </a:solidFill>
              </a:rPr>
              <a:t>Théorie, réflexion personnelle et échange en groupe</a:t>
            </a:r>
          </a:p>
          <a:p>
            <a:pPr marL="1793875">
              <a:lnSpc>
                <a:spcPct val="80000"/>
              </a:lnSpc>
            </a:pPr>
            <a:endParaRPr lang="fr-FR" b="1" dirty="0"/>
          </a:p>
          <a:p>
            <a:pPr marL="1793875">
              <a:lnSpc>
                <a:spcPct val="80000"/>
              </a:lnSpc>
            </a:pPr>
            <a:r>
              <a:rPr lang="fr-FR" sz="2000" b="1" dirty="0"/>
              <a:t>LES ACTES RÉPÉTÉS</a:t>
            </a:r>
            <a:br>
              <a:rPr lang="fr-FR" sz="2400" dirty="0"/>
            </a:br>
            <a:r>
              <a:rPr lang="fr-FR" sz="1200" b="1" dirty="0">
                <a:solidFill>
                  <a:srgbClr val="FF0000"/>
                </a:solidFill>
              </a:rPr>
              <a:t>Théorie, réflexion personnelle et échange en groupe</a:t>
            </a:r>
          </a:p>
          <a:p>
            <a:pPr marL="1793875">
              <a:lnSpc>
                <a:spcPct val="80000"/>
              </a:lnSpc>
            </a:pPr>
            <a:endParaRPr lang="fr-FR" sz="1200" b="1" dirty="0">
              <a:solidFill>
                <a:srgbClr val="FF0000"/>
              </a:solidFill>
            </a:endParaRPr>
          </a:p>
          <a:p>
            <a:endParaRPr lang="es-ES" dirty="0"/>
          </a:p>
        </p:txBody>
      </p:sp>
      <p:pic>
        <p:nvPicPr>
          <p:cNvPr id="13" name="Graphique 12" descr="Partager">
            <a:extLst>
              <a:ext uri="{FF2B5EF4-FFF2-40B4-BE49-F238E27FC236}">
                <a16:creationId xmlns:a16="http://schemas.microsoft.com/office/drawing/2014/main" id="{7012EB0D-1809-4D48-AAA8-E833A2E46217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19972" y="6569968"/>
            <a:ext cx="288032" cy="288032"/>
          </a:xfrm>
          <a:prstGeom prst="rect">
            <a:avLst/>
          </a:prstGeom>
        </p:spPr>
      </p:pic>
      <p:pic>
        <p:nvPicPr>
          <p:cNvPr id="7" name="Image 6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1D748E08-1246-498A-923C-7342364A836C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421" y="12749"/>
            <a:ext cx="383548" cy="250140"/>
          </a:xfrm>
          <a:prstGeom prst="rect">
            <a:avLst/>
          </a:prstGeom>
        </p:spPr>
      </p:pic>
      <p:pic>
        <p:nvPicPr>
          <p:cNvPr id="8" name="Image 7" descr="Une image contenant arts de la table, assiette, clipart, vaisselle&#10;&#10;Description générée automatiquement">
            <a:extLst>
              <a:ext uri="{FF2B5EF4-FFF2-40B4-BE49-F238E27FC236}">
                <a16:creationId xmlns:a16="http://schemas.microsoft.com/office/drawing/2014/main" id="{EC042AB7-782A-4430-A0EC-FB8ACA5B6006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1389613" cy="29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73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2240882" y="2002482"/>
            <a:ext cx="1517128" cy="14265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es-CL" b="1" dirty="0">
                <a:solidFill>
                  <a:srgbClr val="0F243E"/>
                </a:solidFill>
                <a:latin typeface="Arial Black"/>
                <a:ea typeface="Calibri"/>
                <a:cs typeface="Times New Roman"/>
              </a:rPr>
            </a:br>
            <a:endParaRPr lang="es-CL" sz="1200" dirty="0"/>
          </a:p>
        </p:txBody>
      </p:sp>
      <p:sp>
        <p:nvSpPr>
          <p:cNvPr id="6" name="Ellipse 5"/>
          <p:cNvSpPr/>
          <p:nvPr>
            <p:custDataLst>
              <p:tags r:id="rId2"/>
            </p:custDataLst>
          </p:nvPr>
        </p:nvSpPr>
        <p:spPr>
          <a:xfrm>
            <a:off x="1547664" y="764704"/>
            <a:ext cx="5888456" cy="5743063"/>
          </a:xfrm>
          <a:prstGeom prst="ellipse">
            <a:avLst/>
          </a:prstGeom>
          <a:noFill/>
          <a:ln w="73025" cap="rnd" cmpd="sng">
            <a:solidFill>
              <a:srgbClr val="FFC000"/>
            </a:solidFill>
          </a:ln>
          <a:effectLst>
            <a:glow rad="101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7" name="Ellipse 6"/>
          <p:cNvSpPr/>
          <p:nvPr>
            <p:custDataLst>
              <p:tags r:id="rId3"/>
            </p:custDataLst>
          </p:nvPr>
        </p:nvSpPr>
        <p:spPr>
          <a:xfrm>
            <a:off x="4263725" y="1130720"/>
            <a:ext cx="1822526" cy="179422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8" name="Ellipse 7"/>
          <p:cNvSpPr/>
          <p:nvPr>
            <p:custDataLst>
              <p:tags r:id="rId4"/>
            </p:custDataLst>
          </p:nvPr>
        </p:nvSpPr>
        <p:spPr>
          <a:xfrm>
            <a:off x="4788024" y="3576354"/>
            <a:ext cx="2048194" cy="191853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/>
          </a:p>
        </p:txBody>
      </p:sp>
      <p:sp>
        <p:nvSpPr>
          <p:cNvPr id="9" name="Rectangle à coins arrondis 8"/>
          <p:cNvSpPr/>
          <p:nvPr>
            <p:custDataLst>
              <p:tags r:id="rId5"/>
            </p:custDataLst>
          </p:nvPr>
        </p:nvSpPr>
        <p:spPr>
          <a:xfrm>
            <a:off x="2567527" y="4005064"/>
            <a:ext cx="1620595" cy="165618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13" name="Zone de texte 26"/>
          <p:cNvSpPr txBox="1"/>
          <p:nvPr>
            <p:custDataLst>
              <p:tags r:id="rId6"/>
            </p:custDataLst>
          </p:nvPr>
        </p:nvSpPr>
        <p:spPr>
          <a:xfrm>
            <a:off x="2447957" y="4086837"/>
            <a:ext cx="1815768" cy="8509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CENTRES</a:t>
            </a:r>
            <a:r>
              <a:rPr lang="fr-F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 </a:t>
            </a: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de</a:t>
            </a:r>
            <a:r>
              <a:rPr lang="fr-F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     </a:t>
            </a: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RÉPONSE</a:t>
            </a:r>
            <a:br>
              <a:rPr lang="es-ES" sz="1600" b="1" dirty="0">
                <a:latin typeface="Arial Black"/>
                <a:ea typeface="Calibri"/>
                <a:cs typeface="Times New Roman"/>
              </a:rPr>
            </a:br>
            <a:endParaRPr lang="es-ES" sz="1600" dirty="0">
              <a:ea typeface="Calibri"/>
              <a:cs typeface="Times New Roman"/>
            </a:endParaRPr>
          </a:p>
        </p:txBody>
      </p:sp>
      <p:sp>
        <p:nvSpPr>
          <p:cNvPr id="15" name="Zone de texte 28"/>
          <p:cNvSpPr txBox="1"/>
          <p:nvPr>
            <p:custDataLst>
              <p:tags r:id="rId7"/>
            </p:custDataLst>
          </p:nvPr>
        </p:nvSpPr>
        <p:spPr>
          <a:xfrm>
            <a:off x="5066656" y="3826540"/>
            <a:ext cx="1517129" cy="26029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CONSCIENCE</a:t>
            </a:r>
            <a:endParaRPr lang="fr-FR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4BACF28D-3ACF-4FCA-9DC8-E72A39D26EEB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4369114" y="1443605"/>
            <a:ext cx="1557653" cy="21869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MÉMOIRE</a:t>
            </a:r>
          </a:p>
        </p:txBody>
      </p:sp>
      <p:sp>
        <p:nvSpPr>
          <p:cNvPr id="28" name="Zone de texte 27">
            <a:extLst>
              <a:ext uri="{FF2B5EF4-FFF2-40B4-BE49-F238E27FC236}">
                <a16:creationId xmlns:a16="http://schemas.microsoft.com/office/drawing/2014/main" id="{961A8F11-66A0-49A0-8054-263C9D3E0C8C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2240882" y="2047691"/>
            <a:ext cx="1517129" cy="2203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SENS</a:t>
            </a:r>
          </a:p>
        </p:txBody>
      </p:sp>
      <p:sp>
        <p:nvSpPr>
          <p:cNvPr id="30" name="Zone de texte 27">
            <a:extLst>
              <a:ext uri="{FF2B5EF4-FFF2-40B4-BE49-F238E27FC236}">
                <a16:creationId xmlns:a16="http://schemas.microsoft.com/office/drawing/2014/main" id="{7F25B2EF-ED2C-481B-B5F3-932203BF1224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2240881" y="2358094"/>
            <a:ext cx="1517129" cy="2203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EXTERNES</a:t>
            </a:r>
            <a:br>
              <a:rPr lang="fr-FR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Vue Ouïe Goût </a:t>
            </a:r>
            <a:b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Odorat Tact</a:t>
            </a:r>
            <a:b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INTERNES</a:t>
            </a:r>
            <a:br>
              <a:rPr lang="fr-FR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Cénesthésie </a:t>
            </a:r>
            <a:b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Kinesthésie</a:t>
            </a:r>
            <a:endParaRPr lang="fr-FR" sz="800" dirty="0">
              <a:latin typeface="Arial Black" panose="020B0A040201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1" name="Zone de texte 27">
            <a:extLst>
              <a:ext uri="{FF2B5EF4-FFF2-40B4-BE49-F238E27FC236}">
                <a16:creationId xmlns:a16="http://schemas.microsoft.com/office/drawing/2014/main" id="{F8D88E0D-79FD-43C9-AB53-F122A3EF0F1B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4414961" y="1823208"/>
            <a:ext cx="1517129" cy="2203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PERSONNELLE</a:t>
            </a:r>
            <a:br>
              <a:rPr lang="fr-FR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COLLECTIVE</a:t>
            </a:r>
            <a:br>
              <a:rPr lang="es-ES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endParaRPr lang="es-ES" sz="800" dirty="0">
              <a:latin typeface="Arial Black" panose="020B0A040201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3E4E98C6-98A8-472C-BCD7-B0B0975F4F7F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5066656" y="4145314"/>
            <a:ext cx="1517129" cy="2203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PERSONNELLE</a:t>
            </a:r>
            <a:br>
              <a:rPr lang="fr-FR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COLLECTIVE</a:t>
            </a:r>
            <a:br>
              <a:rPr lang="fr-FR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NIVEAUX</a:t>
            </a:r>
            <a:r>
              <a:rPr lang="fr-FR" sz="10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  <a:br>
              <a:rPr lang="fr-FR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Sommeil</a:t>
            </a:r>
            <a:r>
              <a:rPr lang="fr-FR" sz="1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  <a:t> </a:t>
            </a:r>
            <a:br>
              <a:rPr lang="fr-FR" sz="1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Demi Sommeil</a:t>
            </a:r>
            <a:r>
              <a:rPr lang="fr-FR" sz="1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  <a:t> </a:t>
            </a:r>
            <a:br>
              <a:rPr lang="fr-FR" sz="1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Veille</a:t>
            </a:r>
            <a:br>
              <a:rPr lang="es-ES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es-ES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endParaRPr lang="es-ES" sz="800" dirty="0">
              <a:latin typeface="Arial Black" panose="020B0A040201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3" name="Zone de texte 27">
            <a:extLst>
              <a:ext uri="{FF2B5EF4-FFF2-40B4-BE49-F238E27FC236}">
                <a16:creationId xmlns:a16="http://schemas.microsoft.com/office/drawing/2014/main" id="{268DD9F6-8738-4534-BE89-5D8338E14FD4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2616209" y="4580841"/>
            <a:ext cx="1517129" cy="2203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INTELLECTUEL</a:t>
            </a:r>
            <a:br>
              <a:rPr lang="fr-FR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ÉMOTIF</a:t>
            </a:r>
            <a:br>
              <a:rPr lang="fr-FR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MOTEUR</a:t>
            </a:r>
            <a:br>
              <a:rPr lang="fr-FR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VÉGÉTATIF</a:t>
            </a:r>
            <a:br>
              <a:rPr lang="es-ES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es-ES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es-ES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endParaRPr lang="es-ES" sz="800" dirty="0">
              <a:latin typeface="Arial Black" panose="020B0A040201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6665E12-9174-4824-96DD-01F365E2CB0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0" y="-18469"/>
            <a:ext cx="9144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PSYCHISME ET SES APPAREILS</a:t>
            </a:r>
            <a:endParaRPr lang="fr-FR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" name="Graphique 20" descr="Partager">
            <a:extLst>
              <a:ext uri="{FF2B5EF4-FFF2-40B4-BE49-F238E27FC236}">
                <a16:creationId xmlns:a16="http://schemas.microsoft.com/office/drawing/2014/main" id="{05C442A9-41B0-405F-91AE-7BB4D9D105FD}"/>
              </a:ext>
            </a:extLst>
          </p:cNvPr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319972" y="6569968"/>
            <a:ext cx="288032" cy="288032"/>
          </a:xfrm>
          <a:prstGeom prst="rect">
            <a:avLst/>
          </a:prstGeom>
        </p:spPr>
      </p:pic>
      <p:pic>
        <p:nvPicPr>
          <p:cNvPr id="19" name="Image 18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E29F0362-C619-4F6E-AA2E-F00F19CABA73}"/>
              </a:ext>
            </a:extLst>
          </p:cNvPr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421" y="12749"/>
            <a:ext cx="383548" cy="250140"/>
          </a:xfrm>
          <a:prstGeom prst="rect">
            <a:avLst/>
          </a:prstGeom>
        </p:spPr>
      </p:pic>
      <p:pic>
        <p:nvPicPr>
          <p:cNvPr id="20" name="Image 19" descr="Une image contenant arts de la table, assiette, clipart, vaisselle&#10;&#10;Description générée automatiquement">
            <a:extLst>
              <a:ext uri="{FF2B5EF4-FFF2-40B4-BE49-F238E27FC236}">
                <a16:creationId xmlns:a16="http://schemas.microsoft.com/office/drawing/2014/main" id="{ABE6C1E0-FBF6-4FA0-BD46-4F02C72467B7}"/>
              </a:ext>
            </a:extLst>
          </p:cNvPr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1389613" cy="291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3" grpId="0"/>
      <p:bldP spid="15" grpId="0"/>
      <p:bldP spid="22" grpId="0"/>
      <p:bldP spid="28" grpId="0"/>
      <p:bldP spid="30" grpId="0"/>
      <p:bldP spid="31" grpId="0"/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2240882" y="2002482"/>
            <a:ext cx="1517128" cy="14265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es-CL" b="1" dirty="0">
                <a:solidFill>
                  <a:srgbClr val="0F243E"/>
                </a:solidFill>
                <a:latin typeface="Arial Black"/>
                <a:ea typeface="Calibri"/>
                <a:cs typeface="Times New Roman"/>
              </a:rPr>
            </a:br>
            <a:endParaRPr lang="es-CL" sz="1200" dirty="0"/>
          </a:p>
        </p:txBody>
      </p:sp>
      <p:sp>
        <p:nvSpPr>
          <p:cNvPr id="6" name="Ellipse 5"/>
          <p:cNvSpPr/>
          <p:nvPr>
            <p:custDataLst>
              <p:tags r:id="rId2"/>
            </p:custDataLst>
          </p:nvPr>
        </p:nvSpPr>
        <p:spPr>
          <a:xfrm>
            <a:off x="1547664" y="764704"/>
            <a:ext cx="5888456" cy="5743063"/>
          </a:xfrm>
          <a:prstGeom prst="ellipse">
            <a:avLst/>
          </a:prstGeom>
          <a:noFill/>
          <a:ln w="73025" cap="rnd" cmpd="sng">
            <a:solidFill>
              <a:srgbClr val="FFC000"/>
            </a:solidFill>
          </a:ln>
          <a:effectLst>
            <a:glow rad="101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7" name="Ellipse 6"/>
          <p:cNvSpPr/>
          <p:nvPr>
            <p:custDataLst>
              <p:tags r:id="rId3"/>
            </p:custDataLst>
          </p:nvPr>
        </p:nvSpPr>
        <p:spPr>
          <a:xfrm>
            <a:off x="4263725" y="1130720"/>
            <a:ext cx="1822526" cy="179422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8" name="Ellipse 7"/>
          <p:cNvSpPr/>
          <p:nvPr>
            <p:custDataLst>
              <p:tags r:id="rId4"/>
            </p:custDataLst>
          </p:nvPr>
        </p:nvSpPr>
        <p:spPr>
          <a:xfrm>
            <a:off x="4788024" y="3576354"/>
            <a:ext cx="2048194" cy="191853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/>
          </a:p>
        </p:txBody>
      </p:sp>
      <p:sp>
        <p:nvSpPr>
          <p:cNvPr id="9" name="Rectangle à coins arrondis 8"/>
          <p:cNvSpPr/>
          <p:nvPr>
            <p:custDataLst>
              <p:tags r:id="rId5"/>
            </p:custDataLst>
          </p:nvPr>
        </p:nvSpPr>
        <p:spPr>
          <a:xfrm>
            <a:off x="2567527" y="4005064"/>
            <a:ext cx="1620595" cy="165618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13" name="Zone de texte 26"/>
          <p:cNvSpPr txBox="1"/>
          <p:nvPr>
            <p:custDataLst>
              <p:tags r:id="rId6"/>
            </p:custDataLst>
          </p:nvPr>
        </p:nvSpPr>
        <p:spPr>
          <a:xfrm>
            <a:off x="2447957" y="4086837"/>
            <a:ext cx="1815768" cy="8509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CENTRES</a:t>
            </a:r>
            <a:r>
              <a:rPr lang="es-E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 </a:t>
            </a:r>
            <a:r>
              <a:rPr lang="es-E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de</a:t>
            </a:r>
            <a:r>
              <a:rPr lang="es-E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     </a:t>
            </a: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RÉPONSE</a:t>
            </a:r>
            <a:br>
              <a:rPr lang="es-ES" sz="1600" b="1" dirty="0">
                <a:latin typeface="Arial Black"/>
                <a:ea typeface="Calibri"/>
                <a:cs typeface="Times New Roman"/>
              </a:rPr>
            </a:br>
            <a:endParaRPr lang="es-ES" sz="1600" dirty="0">
              <a:ea typeface="Calibri"/>
              <a:cs typeface="Times New Roman"/>
            </a:endParaRPr>
          </a:p>
        </p:txBody>
      </p:sp>
      <p:sp>
        <p:nvSpPr>
          <p:cNvPr id="15" name="Zone de texte 28"/>
          <p:cNvSpPr txBox="1"/>
          <p:nvPr>
            <p:custDataLst>
              <p:tags r:id="rId7"/>
            </p:custDataLst>
          </p:nvPr>
        </p:nvSpPr>
        <p:spPr>
          <a:xfrm>
            <a:off x="5133497" y="3826540"/>
            <a:ext cx="1450288" cy="26029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CONSCIENCE</a:t>
            </a:r>
            <a:endParaRPr lang="fr-FR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28" name="Zone de texte 27">
            <a:extLst>
              <a:ext uri="{FF2B5EF4-FFF2-40B4-BE49-F238E27FC236}">
                <a16:creationId xmlns:a16="http://schemas.microsoft.com/office/drawing/2014/main" id="{961A8F11-66A0-49A0-8054-263C9D3E0C8C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2240882" y="2047691"/>
            <a:ext cx="1517129" cy="2203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SENS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0B9605-4C07-40D8-A544-3A111FDFBB7F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0" y="-18469"/>
            <a:ext cx="9144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CIRCUIT DE L’INFORMATION</a:t>
            </a:r>
            <a:endParaRPr lang="fr-FR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Zone de texte 27">
            <a:extLst>
              <a:ext uri="{FF2B5EF4-FFF2-40B4-BE49-F238E27FC236}">
                <a16:creationId xmlns:a16="http://schemas.microsoft.com/office/drawing/2014/main" id="{7F25B2EF-ED2C-481B-B5F3-932203BF1224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2240881" y="2358094"/>
            <a:ext cx="1517129" cy="2203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EXTERNES</a:t>
            </a:r>
            <a:br>
              <a:rPr lang="fr-FR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Vue Ouïe Goût </a:t>
            </a:r>
            <a:b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Odorat Tact</a:t>
            </a:r>
            <a:b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INTERNES</a:t>
            </a:r>
            <a:br>
              <a:rPr lang="fr-FR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Cénesthésie </a:t>
            </a:r>
            <a:b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Kinesthésie</a:t>
            </a:r>
            <a:endParaRPr lang="fr-FR" sz="800" dirty="0">
              <a:latin typeface="Arial Black" panose="020B0A040201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3E4E98C6-98A8-472C-BCD7-B0B0975F4F7F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5066656" y="4145314"/>
            <a:ext cx="1517129" cy="2203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PERSONNELLE</a:t>
            </a:r>
            <a:br>
              <a:rPr lang="fr-FR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COLLECTIVE</a:t>
            </a:r>
            <a:br>
              <a:rPr lang="fr-FR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  <a:t>NIVEAUX</a:t>
            </a:r>
            <a:r>
              <a:rPr lang="fr-FR" sz="9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  <a:br>
              <a:rPr lang="fr-FR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Sommeil</a:t>
            </a:r>
            <a:r>
              <a:rPr lang="fr-FR" sz="1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  <a:t> </a:t>
            </a:r>
            <a:br>
              <a:rPr lang="fr-FR" sz="1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Demi Sommeil</a:t>
            </a:r>
            <a:r>
              <a:rPr lang="fr-FR" sz="1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  <a:t> </a:t>
            </a:r>
            <a:br>
              <a:rPr lang="fr-FR" sz="1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Veille</a:t>
            </a:r>
            <a:br>
              <a:rPr lang="es-ES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es-ES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endParaRPr lang="es-ES" sz="800" dirty="0">
              <a:latin typeface="Arial Black" panose="020B0A040201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3" name="Zone de texte 27">
            <a:extLst>
              <a:ext uri="{FF2B5EF4-FFF2-40B4-BE49-F238E27FC236}">
                <a16:creationId xmlns:a16="http://schemas.microsoft.com/office/drawing/2014/main" id="{268DD9F6-8738-4534-BE89-5D8338E14FD4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2616209" y="4580841"/>
            <a:ext cx="1517129" cy="2203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INTELLECTUEL</a:t>
            </a:r>
            <a:br>
              <a:rPr lang="fr-FR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ÉMOTIF</a:t>
            </a:r>
            <a:br>
              <a:rPr lang="fr-FR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MOTEUR</a:t>
            </a:r>
            <a:br>
              <a:rPr lang="fr-FR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VÉGÉTATIF</a:t>
            </a:r>
            <a:br>
              <a:rPr lang="es-ES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es-ES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es-ES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endParaRPr lang="es-ES" sz="800" dirty="0">
              <a:latin typeface="Arial Black" panose="020B0A04020102020204" pitchFamily="34" charset="0"/>
              <a:ea typeface="Calibri"/>
              <a:cs typeface="Arial" panose="020B0604020202020204" pitchFamily="34" charset="0"/>
            </a:endParaRPr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0526B8FF-6EB1-44A3-AF51-6685472129D3}"/>
              </a:ext>
            </a:extLst>
          </p:cNvPr>
          <p:cNvCxnSpPr>
            <a:cxnSpLocks/>
          </p:cNvCxnSpPr>
          <p:nvPr>
            <p:custDataLst>
              <p:tags r:id="rId13"/>
            </p:custDataLst>
          </p:nvPr>
        </p:nvCxnSpPr>
        <p:spPr>
          <a:xfrm>
            <a:off x="1502536" y="2694678"/>
            <a:ext cx="887908" cy="14514"/>
          </a:xfrm>
          <a:prstGeom prst="straightConnector1">
            <a:avLst/>
          </a:prstGeom>
          <a:ln w="88900" cmpd="sng">
            <a:solidFill>
              <a:srgbClr val="00B0F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10A93667-A599-4A94-BED1-86CCFCC216C2}"/>
              </a:ext>
            </a:extLst>
          </p:cNvPr>
          <p:cNvCxnSpPr>
            <a:cxnSpLocks/>
          </p:cNvCxnSpPr>
          <p:nvPr>
            <p:custDataLst>
              <p:tags r:id="rId14"/>
            </p:custDataLst>
          </p:nvPr>
        </p:nvCxnSpPr>
        <p:spPr>
          <a:xfrm flipH="1" flipV="1">
            <a:off x="1501598" y="4937761"/>
            <a:ext cx="1180144" cy="1"/>
          </a:xfrm>
          <a:prstGeom prst="straightConnector1">
            <a:avLst/>
          </a:prstGeom>
          <a:ln w="88900" cmpd="sng">
            <a:solidFill>
              <a:srgbClr val="00B0F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8C408D59-25F7-404E-9E1E-6E4F3BF2D53E}"/>
              </a:ext>
            </a:extLst>
          </p:cNvPr>
          <p:cNvCxnSpPr>
            <a:cxnSpLocks/>
          </p:cNvCxnSpPr>
          <p:nvPr>
            <p:custDataLst>
              <p:tags r:id="rId15"/>
            </p:custDataLst>
          </p:nvPr>
        </p:nvCxnSpPr>
        <p:spPr>
          <a:xfrm>
            <a:off x="3601662" y="2911640"/>
            <a:ext cx="1519930" cy="1107205"/>
          </a:xfrm>
          <a:prstGeom prst="straightConnector1">
            <a:avLst/>
          </a:prstGeom>
          <a:ln w="88900" cmpd="sng">
            <a:solidFill>
              <a:srgbClr val="00B0F0"/>
            </a:solidFill>
            <a:prstDash val="soli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2D3FBE6C-3C12-4271-9942-A15FCB220CA7}"/>
              </a:ext>
            </a:extLst>
          </p:cNvPr>
          <p:cNvCxnSpPr>
            <a:cxnSpLocks/>
          </p:cNvCxnSpPr>
          <p:nvPr>
            <p:custDataLst>
              <p:tags r:id="rId16"/>
            </p:custDataLst>
          </p:nvPr>
        </p:nvCxnSpPr>
        <p:spPr>
          <a:xfrm flipV="1">
            <a:off x="3608039" y="2199980"/>
            <a:ext cx="915190" cy="351381"/>
          </a:xfrm>
          <a:prstGeom prst="straightConnector1">
            <a:avLst/>
          </a:prstGeom>
          <a:ln w="88900" cmpd="sng">
            <a:solidFill>
              <a:srgbClr val="00B0F0"/>
            </a:solidFill>
            <a:prstDash val="soli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572CF500-D662-4F7E-9B15-383167BA8A96}"/>
              </a:ext>
            </a:extLst>
          </p:cNvPr>
          <p:cNvCxnSpPr>
            <a:cxnSpLocks/>
          </p:cNvCxnSpPr>
          <p:nvPr>
            <p:custDataLst>
              <p:tags r:id="rId17"/>
            </p:custDataLst>
          </p:nvPr>
        </p:nvCxnSpPr>
        <p:spPr>
          <a:xfrm>
            <a:off x="5281268" y="2789132"/>
            <a:ext cx="275460" cy="985027"/>
          </a:xfrm>
          <a:prstGeom prst="straightConnector1">
            <a:avLst/>
          </a:prstGeom>
          <a:ln w="88900" cmpd="sng">
            <a:solidFill>
              <a:srgbClr val="00B0F0"/>
            </a:solidFill>
            <a:prstDash val="soli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90282C2E-E35D-4745-83AA-DB6690AEA230}"/>
              </a:ext>
            </a:extLst>
          </p:cNvPr>
          <p:cNvCxnSpPr>
            <a:cxnSpLocks/>
          </p:cNvCxnSpPr>
          <p:nvPr>
            <p:custDataLst>
              <p:tags r:id="rId18"/>
            </p:custDataLst>
          </p:nvPr>
        </p:nvCxnSpPr>
        <p:spPr>
          <a:xfrm flipH="1">
            <a:off x="3922399" y="4670697"/>
            <a:ext cx="1225542" cy="207185"/>
          </a:xfrm>
          <a:prstGeom prst="straightConnector1">
            <a:avLst/>
          </a:prstGeom>
          <a:ln w="88900" cmpd="sng">
            <a:solidFill>
              <a:srgbClr val="00B0F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4" name="Flèche : en arc 43">
            <a:extLst>
              <a:ext uri="{FF2B5EF4-FFF2-40B4-BE49-F238E27FC236}">
                <a16:creationId xmlns:a16="http://schemas.microsoft.com/office/drawing/2014/main" id="{C941720D-209D-4825-9223-54AB87059275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 rot="848816">
            <a:off x="1677123" y="3917690"/>
            <a:ext cx="1348162" cy="668989"/>
          </a:xfrm>
          <a:prstGeom prst="circularArrow">
            <a:avLst>
              <a:gd name="adj1" fmla="val 10165"/>
              <a:gd name="adj2" fmla="val 2038655"/>
              <a:gd name="adj3" fmla="val 14653363"/>
              <a:gd name="adj4" fmla="val 1227466"/>
              <a:gd name="adj5" fmla="val 16077"/>
            </a:avLst>
          </a:prstGeom>
          <a:solidFill>
            <a:srgbClr val="00B0F0"/>
          </a:solidFill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534B9029-F158-4E7D-B10F-45C751E1B9A2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3812439" y="3370358"/>
            <a:ext cx="1098376" cy="281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500" b="1" dirty="0">
                <a:solidFill>
                  <a:srgbClr val="7030A0"/>
                </a:solidFill>
                <a:highlight>
                  <a:srgbClr val="FFFF00"/>
                </a:highlight>
              </a:rPr>
              <a:t>Perception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EC8D84E7-02E7-4936-BF5C-E49A5652E835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4282427" y="4735136"/>
            <a:ext cx="826496" cy="281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500" b="1" dirty="0">
                <a:solidFill>
                  <a:srgbClr val="7030A0"/>
                </a:solidFill>
                <a:highlight>
                  <a:srgbClr val="FFFF00"/>
                </a:highlight>
              </a:rPr>
              <a:t>Images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BDFE351D-1192-4115-B494-BE4D8A444DB2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514286" y="4165644"/>
            <a:ext cx="1943961" cy="281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500" b="1" dirty="0">
                <a:solidFill>
                  <a:srgbClr val="7030A0"/>
                </a:solidFill>
                <a:highlight>
                  <a:srgbClr val="FFFF00"/>
                </a:highlight>
              </a:rPr>
              <a:t>Réponse interne</a:t>
            </a:r>
            <a:endParaRPr lang="es-ES" sz="1500" dirty="0">
              <a:solidFill>
                <a:srgbClr val="7030A0"/>
              </a:solidFill>
              <a:highlight>
                <a:srgbClr val="FFFF00"/>
              </a:highlight>
            </a:endParaRP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809D049A-502A-470E-85E3-47A410F461E2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3275856" y="1891403"/>
            <a:ext cx="1406670" cy="281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500" b="1" dirty="0">
                <a:solidFill>
                  <a:srgbClr val="7030A0"/>
                </a:solidFill>
                <a:highlight>
                  <a:srgbClr val="FFFF00"/>
                </a:highlight>
              </a:rPr>
              <a:t>Enregistrement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54D38D79-5757-4D15-9506-D4DCBE78C709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5033678" y="3006717"/>
            <a:ext cx="1098376" cy="281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ES" sz="1500" b="1" dirty="0">
                <a:solidFill>
                  <a:srgbClr val="7030A0"/>
                </a:solidFill>
                <a:highlight>
                  <a:srgbClr val="FFFF00"/>
                </a:highlight>
              </a:rPr>
              <a:t>Souvenirs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EEF73458-AA94-4C59-8B76-1B19050E2F9A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195212" y="4723194"/>
            <a:ext cx="1333298" cy="466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fr-FR" sz="1500" b="1" dirty="0">
                <a:solidFill>
                  <a:srgbClr val="7030A0"/>
                </a:solidFill>
                <a:highlight>
                  <a:srgbClr val="FFFF00"/>
                </a:highlight>
              </a:rPr>
              <a:t>Réponse dans le monde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D327A279-807E-40D2-B51B-1C90E3BBBA5F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437384" y="2481265"/>
            <a:ext cx="1098376" cy="466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fr-FR" sz="1500" b="1" dirty="0">
                <a:solidFill>
                  <a:srgbClr val="7030A0"/>
                </a:solidFill>
                <a:highlight>
                  <a:srgbClr val="FFFF00"/>
                </a:highlight>
              </a:rPr>
              <a:t>Stimulus du monde</a:t>
            </a:r>
          </a:p>
        </p:txBody>
      </p:sp>
      <p:sp>
        <p:nvSpPr>
          <p:cNvPr id="34" name="Zone de texte 27">
            <a:extLst>
              <a:ext uri="{FF2B5EF4-FFF2-40B4-BE49-F238E27FC236}">
                <a16:creationId xmlns:a16="http://schemas.microsoft.com/office/drawing/2014/main" id="{9FD481F3-6A88-4C0B-A507-2892D1D120CE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4369114" y="1443605"/>
            <a:ext cx="1557653" cy="21869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MÉMOIRE</a:t>
            </a:r>
          </a:p>
        </p:txBody>
      </p:sp>
      <p:sp>
        <p:nvSpPr>
          <p:cNvPr id="38" name="Zone de texte 27">
            <a:extLst>
              <a:ext uri="{FF2B5EF4-FFF2-40B4-BE49-F238E27FC236}">
                <a16:creationId xmlns:a16="http://schemas.microsoft.com/office/drawing/2014/main" id="{2F8E1DC8-67F3-4C11-9167-08BAA4196B15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4414961" y="1823208"/>
            <a:ext cx="1517129" cy="2203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PERSONNELLE</a:t>
            </a:r>
            <a:br>
              <a:rPr lang="fr-FR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COLLECTIVE</a:t>
            </a:r>
            <a:br>
              <a:rPr lang="es-ES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endParaRPr lang="es-ES" sz="800" dirty="0">
              <a:latin typeface="Arial Black" panose="020B0A040201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57" name="Graphique 56" descr="Partager">
            <a:extLst>
              <a:ext uri="{FF2B5EF4-FFF2-40B4-BE49-F238E27FC236}">
                <a16:creationId xmlns:a16="http://schemas.microsoft.com/office/drawing/2014/main" id="{877D0625-2369-4B77-A054-F97339771BD8}"/>
              </a:ext>
            </a:extLst>
          </p:cNvPr>
          <p:cNvPicPr>
            <a:picLocks noChangeAspect="1"/>
          </p:cNvPicPr>
          <p:nvPr>
            <p:custDataLst>
              <p:tags r:id="rId29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4319972" y="6569968"/>
            <a:ext cx="288032" cy="288032"/>
          </a:xfrm>
          <a:prstGeom prst="rect">
            <a:avLst/>
          </a:prstGeom>
        </p:spPr>
      </p:pic>
      <p:pic>
        <p:nvPicPr>
          <p:cNvPr id="39" name="Image 38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FE4EA496-50BA-4E71-A165-0124F35CB94C}"/>
              </a:ext>
            </a:extLst>
          </p:cNvPr>
          <p:cNvPicPr>
            <a:picLocks noChangeAspect="1"/>
          </p:cNvPicPr>
          <p:nvPr>
            <p:custDataLst>
              <p:tags r:id="rId30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421" y="12749"/>
            <a:ext cx="383548" cy="250140"/>
          </a:xfrm>
          <a:prstGeom prst="rect">
            <a:avLst/>
          </a:prstGeom>
        </p:spPr>
      </p:pic>
      <p:pic>
        <p:nvPicPr>
          <p:cNvPr id="52" name="Image 51" descr="Une image contenant arts de la table, assiette, clipart, vaisselle&#10;&#10;Description générée automatiquement">
            <a:extLst>
              <a:ext uri="{FF2B5EF4-FFF2-40B4-BE49-F238E27FC236}">
                <a16:creationId xmlns:a16="http://schemas.microsoft.com/office/drawing/2014/main" id="{EB41DC7E-7516-462D-AE99-C5239A8FFBD4}"/>
              </a:ext>
            </a:extLst>
          </p:cNvPr>
          <p:cNvPicPr>
            <a:picLocks noChangeAspect="1"/>
          </p:cNvPicPr>
          <p:nvPr>
            <p:custDataLst>
              <p:tags r:id="rId31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1389613" cy="29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71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8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2240882" y="2002482"/>
            <a:ext cx="1517128" cy="14265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es-CL" b="1" dirty="0">
                <a:solidFill>
                  <a:srgbClr val="0F243E"/>
                </a:solidFill>
                <a:latin typeface="Arial Black"/>
                <a:ea typeface="Calibri"/>
                <a:cs typeface="Times New Roman"/>
              </a:rPr>
            </a:br>
            <a:endParaRPr lang="es-CL" sz="1200" dirty="0"/>
          </a:p>
        </p:txBody>
      </p:sp>
      <p:sp>
        <p:nvSpPr>
          <p:cNvPr id="6" name="Ellipse 5"/>
          <p:cNvSpPr/>
          <p:nvPr>
            <p:custDataLst>
              <p:tags r:id="rId2"/>
            </p:custDataLst>
          </p:nvPr>
        </p:nvSpPr>
        <p:spPr>
          <a:xfrm>
            <a:off x="1547664" y="764704"/>
            <a:ext cx="5888456" cy="5743063"/>
          </a:xfrm>
          <a:prstGeom prst="ellipse">
            <a:avLst/>
          </a:prstGeom>
          <a:noFill/>
          <a:ln w="73025" cap="rnd" cmpd="sng">
            <a:solidFill>
              <a:srgbClr val="FFC000"/>
            </a:solidFill>
          </a:ln>
          <a:effectLst>
            <a:glow rad="101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7" name="Ellipse 6"/>
          <p:cNvSpPr/>
          <p:nvPr>
            <p:custDataLst>
              <p:tags r:id="rId3"/>
            </p:custDataLst>
          </p:nvPr>
        </p:nvSpPr>
        <p:spPr>
          <a:xfrm>
            <a:off x="4263725" y="1130720"/>
            <a:ext cx="1822526" cy="179422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8" name="Ellipse 7"/>
          <p:cNvSpPr/>
          <p:nvPr>
            <p:custDataLst>
              <p:tags r:id="rId4"/>
            </p:custDataLst>
          </p:nvPr>
        </p:nvSpPr>
        <p:spPr>
          <a:xfrm>
            <a:off x="4788024" y="3576354"/>
            <a:ext cx="2048194" cy="191853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/>
          </a:p>
        </p:txBody>
      </p:sp>
      <p:sp>
        <p:nvSpPr>
          <p:cNvPr id="9" name="Rectangle à coins arrondis 8"/>
          <p:cNvSpPr/>
          <p:nvPr>
            <p:custDataLst>
              <p:tags r:id="rId5"/>
            </p:custDataLst>
          </p:nvPr>
        </p:nvSpPr>
        <p:spPr>
          <a:xfrm>
            <a:off x="2567527" y="4005064"/>
            <a:ext cx="1620595" cy="165618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13" name="Zone de texte 26"/>
          <p:cNvSpPr txBox="1"/>
          <p:nvPr>
            <p:custDataLst>
              <p:tags r:id="rId6"/>
            </p:custDataLst>
          </p:nvPr>
        </p:nvSpPr>
        <p:spPr>
          <a:xfrm>
            <a:off x="2447957" y="4086837"/>
            <a:ext cx="1815768" cy="8509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CENTRES</a:t>
            </a:r>
            <a:r>
              <a:rPr lang="fr-F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 </a:t>
            </a: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de</a:t>
            </a:r>
            <a:r>
              <a:rPr lang="fr-F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     </a:t>
            </a: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RÉPONSE</a:t>
            </a:r>
            <a:br>
              <a:rPr lang="es-ES" sz="1600" b="1" dirty="0">
                <a:latin typeface="Arial Black"/>
                <a:ea typeface="Calibri"/>
                <a:cs typeface="Times New Roman"/>
              </a:rPr>
            </a:br>
            <a:endParaRPr lang="es-ES" sz="1600" dirty="0">
              <a:ea typeface="Calibri"/>
              <a:cs typeface="Times New Roman"/>
            </a:endParaRPr>
          </a:p>
        </p:txBody>
      </p:sp>
      <p:sp>
        <p:nvSpPr>
          <p:cNvPr id="15" name="Zone de texte 28"/>
          <p:cNvSpPr txBox="1"/>
          <p:nvPr>
            <p:custDataLst>
              <p:tags r:id="rId7"/>
            </p:custDataLst>
          </p:nvPr>
        </p:nvSpPr>
        <p:spPr>
          <a:xfrm>
            <a:off x="5083556" y="3822816"/>
            <a:ext cx="1593577" cy="26029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CONSCIENCE</a:t>
            </a:r>
            <a:endParaRPr lang="fr-FR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28" name="Zone de texte 27">
            <a:extLst>
              <a:ext uri="{FF2B5EF4-FFF2-40B4-BE49-F238E27FC236}">
                <a16:creationId xmlns:a16="http://schemas.microsoft.com/office/drawing/2014/main" id="{961A8F11-66A0-49A0-8054-263C9D3E0C8C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2240882" y="2047691"/>
            <a:ext cx="1517129" cy="2203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SENS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0B9605-4C07-40D8-A544-3A111FDFBB7F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0" y="-18469"/>
            <a:ext cx="9144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PSYCHISME ET SES APPAREILS</a:t>
            </a:r>
            <a:endParaRPr lang="fr-FR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Zone de texte 27">
            <a:extLst>
              <a:ext uri="{FF2B5EF4-FFF2-40B4-BE49-F238E27FC236}">
                <a16:creationId xmlns:a16="http://schemas.microsoft.com/office/drawing/2014/main" id="{7F25B2EF-ED2C-481B-B5F3-932203BF1224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2240881" y="2358094"/>
            <a:ext cx="1517129" cy="2203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EXTERNES</a:t>
            </a:r>
            <a:br>
              <a:rPr lang="fr-FR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Vue Ouïe Goût </a:t>
            </a:r>
            <a:b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Odorat Tact</a:t>
            </a:r>
            <a:b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INTERNES</a:t>
            </a:r>
            <a:br>
              <a:rPr lang="fr-FR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Cénesthésie </a:t>
            </a:r>
            <a:b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Kinesthésie</a:t>
            </a:r>
            <a:endParaRPr lang="fr-FR" sz="800" dirty="0">
              <a:latin typeface="Arial Black" panose="020B0A040201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3E4E98C6-98A8-472C-BCD7-B0B0975F4F7F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5066656" y="4145314"/>
            <a:ext cx="1517129" cy="2203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PERSONNELLE</a:t>
            </a:r>
            <a:br>
              <a:rPr lang="fr-FR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COLLECTIVE</a:t>
            </a:r>
            <a:br>
              <a:rPr lang="fr-FR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NIVEAUX</a:t>
            </a:r>
            <a:r>
              <a:rPr lang="fr-FR" sz="9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  <a:br>
              <a:rPr lang="fr-FR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Sommeil</a:t>
            </a:r>
            <a:r>
              <a:rPr lang="fr-FR" sz="1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  <a:t> </a:t>
            </a:r>
            <a:br>
              <a:rPr lang="fr-FR" sz="1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Demi Sommeil</a:t>
            </a:r>
            <a:r>
              <a:rPr lang="fr-FR" sz="1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  <a:t> </a:t>
            </a:r>
            <a:br>
              <a:rPr lang="fr-FR" sz="1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Veille</a:t>
            </a:r>
            <a:br>
              <a:rPr lang="es-ES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es-ES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endParaRPr lang="es-ES" sz="800" dirty="0">
              <a:latin typeface="Arial Black" panose="020B0A040201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3" name="Zone de texte 27">
            <a:extLst>
              <a:ext uri="{FF2B5EF4-FFF2-40B4-BE49-F238E27FC236}">
                <a16:creationId xmlns:a16="http://schemas.microsoft.com/office/drawing/2014/main" id="{268DD9F6-8738-4534-BE89-5D8338E14FD4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2616209" y="4580841"/>
            <a:ext cx="1517129" cy="2203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INTELLECTUEL</a:t>
            </a:r>
            <a:br>
              <a:rPr lang="fr-FR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ÉMOTIF</a:t>
            </a:r>
            <a:br>
              <a:rPr lang="fr-FR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MOTEUR</a:t>
            </a:r>
            <a:br>
              <a:rPr lang="fr-FR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VÉGÉTATIF</a:t>
            </a:r>
            <a:br>
              <a:rPr lang="es-ES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es-ES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es-ES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endParaRPr lang="es-ES" sz="800" dirty="0">
              <a:latin typeface="Arial Black" panose="020B0A040201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25D85BC-0F48-40CE-8564-A012F20C5406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20774" y="4749146"/>
            <a:ext cx="1797000" cy="193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fr-FR" sz="1600" b="1" dirty="0">
                <a:solidFill>
                  <a:srgbClr val="FF0000"/>
                </a:solidFill>
              </a:rPr>
              <a:t>Tendance </a:t>
            </a:r>
            <a:br>
              <a:rPr lang="fr-FR" sz="1600" b="1" dirty="0">
                <a:solidFill>
                  <a:srgbClr val="FF0000"/>
                </a:solidFill>
              </a:rPr>
            </a:br>
            <a:r>
              <a:rPr lang="fr-FR" sz="1600" b="1" dirty="0">
                <a:solidFill>
                  <a:srgbClr val="FF0000"/>
                </a:solidFill>
              </a:rPr>
              <a:t>innée et acquise </a:t>
            </a:r>
            <a:br>
              <a:rPr lang="fr-FR" sz="1600" b="1" dirty="0">
                <a:solidFill>
                  <a:srgbClr val="FF0000"/>
                </a:solidFill>
              </a:rPr>
            </a:b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Intellectuel</a:t>
            </a:r>
            <a:br>
              <a:rPr lang="fr-FR" sz="1300" dirty="0"/>
            </a:br>
            <a:r>
              <a:rPr lang="fr-FR" sz="1300" dirty="0"/>
              <a:t>penser, apprendre. </a:t>
            </a: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Émotif</a:t>
            </a:r>
            <a:br>
              <a:rPr lang="fr-FR" sz="1300" dirty="0"/>
            </a:br>
            <a:r>
              <a:rPr lang="fr-FR" sz="1300" dirty="0"/>
              <a:t>sentiments, émotion. </a:t>
            </a: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Moteur</a:t>
            </a:r>
            <a:br>
              <a:rPr lang="fr-FR" sz="1300" dirty="0"/>
            </a:br>
            <a:r>
              <a:rPr lang="fr-FR" sz="1300" dirty="0"/>
              <a:t>opérations corporelles </a:t>
            </a: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Végétatif</a:t>
            </a:r>
            <a:br>
              <a:rPr lang="fr-FR" sz="1300" dirty="0"/>
            </a:br>
            <a:r>
              <a:rPr lang="fr-FR" sz="1300" dirty="0"/>
              <a:t>activité interne </a:t>
            </a:r>
            <a:br>
              <a:rPr lang="fr-FR" sz="1300" dirty="0"/>
            </a:br>
            <a:r>
              <a:rPr lang="fr-FR" sz="1300" dirty="0"/>
              <a:t>du corps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3CB0AE5-3ED0-46C9-A2A5-56DF56F2D4DC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86026" y="1018826"/>
            <a:ext cx="1674353" cy="1413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fr-FR" sz="1600" b="1" dirty="0">
                <a:solidFill>
                  <a:srgbClr val="FF0000"/>
                </a:solidFill>
              </a:rPr>
              <a:t>Cénesthésie </a:t>
            </a:r>
            <a:r>
              <a:rPr lang="fr-FR" sz="1300" b="1" dirty="0"/>
              <a:t>Sensation de l’intérieur du corps </a:t>
            </a:r>
            <a:r>
              <a:rPr lang="fr-FR" sz="1300" dirty="0"/>
              <a:t>(pression, température, humidité, acidité, alcalinité, tension, relaxation, etc.) </a:t>
            </a:r>
            <a:endParaRPr lang="fr-FR" sz="13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EA1C00C-37D6-4A48-883E-00A928BABFB8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7480130" y="4340782"/>
            <a:ext cx="1566736" cy="2066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1600" b="1" dirty="0">
                <a:solidFill>
                  <a:srgbClr val="FF0000"/>
                </a:solidFill>
              </a:rPr>
              <a:t>Coordonne le psychisme. Interprète ce qu’elle reçoit des sens et </a:t>
            </a:r>
            <a:br>
              <a:rPr lang="fr-FR" sz="1600" b="1" dirty="0">
                <a:solidFill>
                  <a:srgbClr val="FF0000"/>
                </a:solidFill>
              </a:rPr>
            </a:br>
            <a:r>
              <a:rPr lang="fr-FR" sz="1600" b="1" dirty="0">
                <a:solidFill>
                  <a:srgbClr val="FF0000"/>
                </a:solidFill>
              </a:rPr>
              <a:t>de la mémoire. Choisis le type de réponse qu’elle va ordonner.</a:t>
            </a:r>
            <a:endParaRPr lang="fr-FR" sz="1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8B1829CC-E417-451F-8D51-BCAB4086ED91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 rot="1265741">
            <a:off x="1760626" y="2016158"/>
            <a:ext cx="654245" cy="26329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Flèche : droite 28">
            <a:extLst>
              <a:ext uri="{FF2B5EF4-FFF2-40B4-BE49-F238E27FC236}">
                <a16:creationId xmlns:a16="http://schemas.microsoft.com/office/drawing/2014/main" id="{FFA32213-6CC8-4AA8-B4A7-8C560B600D71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 rot="20102929">
            <a:off x="1777446" y="4949212"/>
            <a:ext cx="1055120" cy="263936"/>
          </a:xfrm>
          <a:prstGeom prst="rightArrow">
            <a:avLst>
              <a:gd name="adj1" fmla="val 52622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Flèche : droite 33">
            <a:extLst>
              <a:ext uri="{FF2B5EF4-FFF2-40B4-BE49-F238E27FC236}">
                <a16:creationId xmlns:a16="http://schemas.microsoft.com/office/drawing/2014/main" id="{6BB22D27-36D0-479E-9BB9-D1BD2F244C4E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 rot="1265741" flipH="1">
            <a:off x="6511709" y="4559368"/>
            <a:ext cx="977756" cy="26329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Zone de texte 27">
            <a:extLst>
              <a:ext uri="{FF2B5EF4-FFF2-40B4-BE49-F238E27FC236}">
                <a16:creationId xmlns:a16="http://schemas.microsoft.com/office/drawing/2014/main" id="{D20881C8-3F4F-4305-84A4-C8691B6A414F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4369114" y="1443605"/>
            <a:ext cx="1557653" cy="21869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MÉMOIRE</a:t>
            </a:r>
          </a:p>
        </p:txBody>
      </p:sp>
      <p:sp>
        <p:nvSpPr>
          <p:cNvPr id="35" name="Zone de texte 27">
            <a:extLst>
              <a:ext uri="{FF2B5EF4-FFF2-40B4-BE49-F238E27FC236}">
                <a16:creationId xmlns:a16="http://schemas.microsoft.com/office/drawing/2014/main" id="{B5C7F7E0-AC34-4C3F-A77A-55957B137740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4414961" y="1823208"/>
            <a:ext cx="1517129" cy="2203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PERSONNELLE</a:t>
            </a:r>
            <a:br>
              <a:rPr lang="fr-FR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COLLECTIVE</a:t>
            </a:r>
            <a:br>
              <a:rPr lang="es-ES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endParaRPr lang="es-ES" sz="800" dirty="0">
              <a:latin typeface="Arial Black" panose="020B0A040201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40" name="Graphique 39" descr="Partager">
            <a:extLst>
              <a:ext uri="{FF2B5EF4-FFF2-40B4-BE49-F238E27FC236}">
                <a16:creationId xmlns:a16="http://schemas.microsoft.com/office/drawing/2014/main" id="{BB09D6CF-B89A-4BF2-8CAD-45B7D0DD2EB5}"/>
              </a:ext>
            </a:extLst>
          </p:cNvPr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4319972" y="6569968"/>
            <a:ext cx="288032" cy="288032"/>
          </a:xfrm>
          <a:prstGeom prst="rect">
            <a:avLst/>
          </a:prstGeom>
        </p:spPr>
      </p:pic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281B230F-0312-434E-9DC5-277C00ECD053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 rot="20577624">
            <a:off x="1532081" y="3063421"/>
            <a:ext cx="920320" cy="2576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6523DF38-0046-48AA-9102-E6EC55409F2E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-126689" y="2772106"/>
            <a:ext cx="1674353" cy="1253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fr-FR" sz="1600" b="1" dirty="0">
                <a:solidFill>
                  <a:srgbClr val="FF0000"/>
                </a:solidFill>
              </a:rPr>
              <a:t>Kinesthésie </a:t>
            </a:r>
            <a:r>
              <a:rPr lang="fr-FR" sz="1300" b="1" dirty="0"/>
              <a:t>Sensation liée </a:t>
            </a:r>
            <a:br>
              <a:rPr lang="fr-FR" sz="1300" b="1" dirty="0"/>
            </a:br>
            <a:r>
              <a:rPr lang="fr-FR" sz="1300" b="1" dirty="0"/>
              <a:t>au mouvement, posture corporelle, équilibre et déséquilibre physique</a:t>
            </a:r>
            <a:endParaRPr lang="fr-FR" sz="13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8" name="Image 37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28871E4E-2517-4C3E-B0E9-0F8DC4188AE7}"/>
              </a:ext>
            </a:extLst>
          </p:cNvPr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421" y="12749"/>
            <a:ext cx="383548" cy="250140"/>
          </a:xfrm>
          <a:prstGeom prst="rect">
            <a:avLst/>
          </a:prstGeom>
        </p:spPr>
      </p:pic>
      <p:pic>
        <p:nvPicPr>
          <p:cNvPr id="39" name="Image 38" descr="Une image contenant arts de la table, assiette, clipart, vaisselle&#10;&#10;Description générée automatiquement">
            <a:extLst>
              <a:ext uri="{FF2B5EF4-FFF2-40B4-BE49-F238E27FC236}">
                <a16:creationId xmlns:a16="http://schemas.microsoft.com/office/drawing/2014/main" id="{D12B3C37-98FD-4054-932C-545C5C38F7C6}"/>
              </a:ext>
            </a:extLst>
          </p:cNvPr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1389613" cy="29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90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24" grpId="0"/>
      <p:bldP spid="11" grpId="0" animBg="1"/>
      <p:bldP spid="29" grpId="0" animBg="1"/>
      <p:bldP spid="34" grpId="0" animBg="1"/>
      <p:bldP spid="31" grpId="0" animBg="1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2240882" y="2002482"/>
            <a:ext cx="1517128" cy="14265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es-CL" b="1" dirty="0">
                <a:solidFill>
                  <a:srgbClr val="0F243E"/>
                </a:solidFill>
                <a:latin typeface="Arial Black"/>
                <a:ea typeface="Calibri"/>
                <a:cs typeface="Times New Roman"/>
              </a:rPr>
            </a:br>
            <a:endParaRPr lang="es-CL" sz="1200" dirty="0"/>
          </a:p>
        </p:txBody>
      </p:sp>
      <p:sp>
        <p:nvSpPr>
          <p:cNvPr id="6" name="Ellipse 5"/>
          <p:cNvSpPr/>
          <p:nvPr>
            <p:custDataLst>
              <p:tags r:id="rId2"/>
            </p:custDataLst>
          </p:nvPr>
        </p:nvSpPr>
        <p:spPr>
          <a:xfrm>
            <a:off x="1547664" y="764704"/>
            <a:ext cx="5888456" cy="5743063"/>
          </a:xfrm>
          <a:prstGeom prst="ellipse">
            <a:avLst/>
          </a:prstGeom>
          <a:noFill/>
          <a:ln w="73025" cap="rnd" cmpd="sng">
            <a:solidFill>
              <a:srgbClr val="FFC000"/>
            </a:solidFill>
          </a:ln>
          <a:effectLst>
            <a:glow rad="101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7" name="Ellipse 6"/>
          <p:cNvSpPr/>
          <p:nvPr>
            <p:custDataLst>
              <p:tags r:id="rId3"/>
            </p:custDataLst>
          </p:nvPr>
        </p:nvSpPr>
        <p:spPr>
          <a:xfrm>
            <a:off x="4263725" y="1130720"/>
            <a:ext cx="1822526" cy="179422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8" name="Ellipse 7"/>
          <p:cNvSpPr/>
          <p:nvPr>
            <p:custDataLst>
              <p:tags r:id="rId4"/>
            </p:custDataLst>
          </p:nvPr>
        </p:nvSpPr>
        <p:spPr>
          <a:xfrm>
            <a:off x="4788024" y="3576354"/>
            <a:ext cx="2048194" cy="191853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/>
          </a:p>
        </p:txBody>
      </p:sp>
      <p:sp>
        <p:nvSpPr>
          <p:cNvPr id="9" name="Rectangle à coins arrondis 8"/>
          <p:cNvSpPr/>
          <p:nvPr>
            <p:custDataLst>
              <p:tags r:id="rId5"/>
            </p:custDataLst>
          </p:nvPr>
        </p:nvSpPr>
        <p:spPr>
          <a:xfrm>
            <a:off x="2567527" y="4005064"/>
            <a:ext cx="1620595" cy="165618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13" name="Zone de texte 26"/>
          <p:cNvSpPr txBox="1"/>
          <p:nvPr>
            <p:custDataLst>
              <p:tags r:id="rId6"/>
            </p:custDataLst>
          </p:nvPr>
        </p:nvSpPr>
        <p:spPr>
          <a:xfrm>
            <a:off x="2447957" y="4086837"/>
            <a:ext cx="1815768" cy="8509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CENTRES</a:t>
            </a:r>
            <a:r>
              <a:rPr lang="es-E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 </a:t>
            </a:r>
            <a:r>
              <a:rPr lang="es-E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de</a:t>
            </a:r>
            <a:r>
              <a:rPr lang="es-E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     </a:t>
            </a: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RÉPONSE</a:t>
            </a:r>
            <a:br>
              <a:rPr lang="es-ES" sz="1600" b="1" dirty="0">
                <a:latin typeface="Arial Black"/>
                <a:ea typeface="Calibri"/>
                <a:cs typeface="Times New Roman"/>
              </a:rPr>
            </a:br>
            <a:endParaRPr lang="es-ES" sz="1600" dirty="0">
              <a:ea typeface="Calibri"/>
              <a:cs typeface="Times New Roman"/>
            </a:endParaRPr>
          </a:p>
        </p:txBody>
      </p:sp>
      <p:sp>
        <p:nvSpPr>
          <p:cNvPr id="15" name="Zone de texte 28"/>
          <p:cNvSpPr txBox="1"/>
          <p:nvPr>
            <p:custDataLst>
              <p:tags r:id="rId7"/>
            </p:custDataLst>
          </p:nvPr>
        </p:nvSpPr>
        <p:spPr>
          <a:xfrm>
            <a:off x="5066657" y="3826540"/>
            <a:ext cx="1457380" cy="26029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CONSCIENCE</a:t>
            </a:r>
            <a:endParaRPr lang="fr-FR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28" name="Zone de texte 27">
            <a:extLst>
              <a:ext uri="{FF2B5EF4-FFF2-40B4-BE49-F238E27FC236}">
                <a16:creationId xmlns:a16="http://schemas.microsoft.com/office/drawing/2014/main" id="{961A8F11-66A0-49A0-8054-263C9D3E0C8C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2240882" y="2047691"/>
            <a:ext cx="1517129" cy="2203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SENS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0B9605-4C07-40D8-A544-3A111FDFBB7F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0" y="-18469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 PSYCHISME </a:t>
            </a:r>
            <a:r>
              <a:rPr lang="fr-FR" sz="23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fr-FR" sz="23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Zone de texte 27">
            <a:extLst>
              <a:ext uri="{FF2B5EF4-FFF2-40B4-BE49-F238E27FC236}">
                <a16:creationId xmlns:a16="http://schemas.microsoft.com/office/drawing/2014/main" id="{7F25B2EF-ED2C-481B-B5F3-932203BF1224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2240881" y="2358094"/>
            <a:ext cx="1517129" cy="2203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EXTERNES</a:t>
            </a:r>
            <a:br>
              <a:rPr lang="fr-FR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Vue Ouïe Goût </a:t>
            </a:r>
            <a:b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Odorat Tact</a:t>
            </a:r>
            <a:b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INTERNES</a:t>
            </a:r>
            <a:br>
              <a:rPr lang="fr-FR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Cénesthésie </a:t>
            </a:r>
            <a:b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Kinesthésie</a:t>
            </a:r>
            <a:endParaRPr lang="fr-FR" sz="800" dirty="0">
              <a:latin typeface="Arial Black" panose="020B0A040201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3E4E98C6-98A8-472C-BCD7-B0B0975F4F7F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5066656" y="4145314"/>
            <a:ext cx="1517129" cy="2203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PERSONNELLE</a:t>
            </a:r>
            <a:br>
              <a:rPr lang="fr-FR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COLLECTIVE</a:t>
            </a:r>
            <a:br>
              <a:rPr lang="fr-FR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NIVEAUX</a:t>
            </a:r>
            <a:r>
              <a:rPr lang="fr-FR" sz="9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  <a:br>
              <a:rPr lang="fr-FR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Sommeil</a:t>
            </a:r>
            <a:r>
              <a:rPr lang="fr-FR" sz="1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  <a:t> </a:t>
            </a:r>
            <a:br>
              <a:rPr lang="fr-FR" sz="1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Demi Sommeil</a:t>
            </a:r>
            <a:r>
              <a:rPr lang="fr-FR" sz="1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  <a:t> </a:t>
            </a:r>
            <a:br>
              <a:rPr lang="fr-FR" sz="1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Veille</a:t>
            </a:r>
            <a:br>
              <a:rPr lang="es-ES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es-ES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endParaRPr lang="es-ES" sz="800" dirty="0">
              <a:latin typeface="Arial Black" panose="020B0A040201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3" name="Zone de texte 27">
            <a:extLst>
              <a:ext uri="{FF2B5EF4-FFF2-40B4-BE49-F238E27FC236}">
                <a16:creationId xmlns:a16="http://schemas.microsoft.com/office/drawing/2014/main" id="{268DD9F6-8738-4534-BE89-5D8338E14FD4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2616209" y="4580841"/>
            <a:ext cx="1517129" cy="2203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INTELLECTUEL</a:t>
            </a:r>
            <a:br>
              <a:rPr lang="fr-FR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ÉMOTIF</a:t>
            </a:r>
            <a:br>
              <a:rPr lang="fr-FR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MOTEUR</a:t>
            </a:r>
            <a:br>
              <a:rPr lang="fr-FR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VÉGÉTATIF</a:t>
            </a:r>
            <a:br>
              <a:rPr lang="es-ES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es-ES" sz="9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es-ES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endParaRPr lang="es-ES" sz="800" dirty="0">
              <a:latin typeface="Arial Black" panose="020B0A040201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3FDF08C-26F4-49EA-ADFF-0167F66FC1F1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218578" y="1130720"/>
            <a:ext cx="1822526" cy="157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2000" b="1" i="1" dirty="0">
                <a:solidFill>
                  <a:srgbClr val="FF0000"/>
                </a:solidFill>
                <a:highlight>
                  <a:srgbClr val="00FFFF"/>
                </a:highlight>
              </a:rPr>
              <a:t>Comment fonctionnent mes sens ?</a:t>
            </a:r>
          </a:p>
          <a:p>
            <a:pPr>
              <a:lnSpc>
                <a:spcPct val="80000"/>
              </a:lnSpc>
            </a:pPr>
            <a:br>
              <a:rPr lang="fr-FR" sz="400" b="1" i="1" dirty="0">
                <a:solidFill>
                  <a:srgbClr val="FF0000"/>
                </a:solidFill>
              </a:rPr>
            </a:br>
            <a:r>
              <a:rPr lang="fr-FR" sz="1400" i="1" dirty="0"/>
              <a:t>Exemple de difficulté : </a:t>
            </a:r>
            <a:r>
              <a:rPr lang="fr-FR" sz="1400" b="1" i="1" dirty="0"/>
              <a:t>mauvaise audition, douleur articulaire, malaise au foie, …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8140598-DC68-43E2-97D0-F6B8CAD077BE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6683199" y="574314"/>
            <a:ext cx="2167972" cy="3002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fr-FR" sz="2000" b="1" i="1" dirty="0">
                <a:solidFill>
                  <a:srgbClr val="FF0000"/>
                </a:solidFill>
                <a:highlight>
                  <a:srgbClr val="00FFFF"/>
                </a:highlight>
              </a:rPr>
              <a:t>Comment fonctionne ma mémoire?</a:t>
            </a:r>
          </a:p>
          <a:p>
            <a:pPr algn="r">
              <a:lnSpc>
                <a:spcPct val="80000"/>
              </a:lnSpc>
            </a:pPr>
            <a:br>
              <a:rPr lang="fr-FR" sz="400" b="1" i="1" dirty="0">
                <a:solidFill>
                  <a:srgbClr val="FF0000"/>
                </a:solidFill>
              </a:rPr>
            </a:br>
            <a:r>
              <a:rPr lang="fr-FR" sz="1400" i="1" dirty="0"/>
              <a:t>Exemple </a:t>
            </a:r>
            <a:br>
              <a:rPr lang="fr-FR" sz="1400" i="1" dirty="0"/>
            </a:br>
            <a:r>
              <a:rPr lang="fr-FR" sz="1400" i="1" dirty="0"/>
              <a:t>de difficulté : </a:t>
            </a:r>
            <a:br>
              <a:rPr lang="fr-FR" sz="1400" i="1" dirty="0"/>
            </a:br>
            <a:r>
              <a:rPr lang="fr-FR" sz="1400" b="1" i="1" dirty="0"/>
              <a:t>amnésie-oublie, Transformation </a:t>
            </a:r>
            <a:br>
              <a:rPr lang="fr-FR" sz="1400" b="1" i="1" dirty="0"/>
            </a:br>
            <a:r>
              <a:rPr lang="fr-FR" sz="1400" b="1" i="1" dirty="0"/>
              <a:t>des faits…</a:t>
            </a:r>
          </a:p>
          <a:p>
            <a:pPr algn="r">
              <a:lnSpc>
                <a:spcPct val="80000"/>
              </a:lnSpc>
            </a:pPr>
            <a:br>
              <a:rPr lang="fr-FR" sz="400" b="1" i="1" dirty="0">
                <a:solidFill>
                  <a:srgbClr val="FF0000"/>
                </a:solidFill>
              </a:rPr>
            </a:br>
            <a:endParaRPr lang="fr-FR" sz="400" b="1" i="1" dirty="0">
              <a:solidFill>
                <a:srgbClr val="FF0000"/>
              </a:solidFill>
            </a:endParaRPr>
          </a:p>
          <a:p>
            <a:pPr algn="r">
              <a:lnSpc>
                <a:spcPct val="80000"/>
              </a:lnSpc>
            </a:pPr>
            <a:r>
              <a:rPr lang="fr-FR" sz="2000" b="1" i="1" dirty="0">
                <a:solidFill>
                  <a:srgbClr val="FF0000"/>
                </a:solidFill>
                <a:highlight>
                  <a:srgbClr val="00FFFF"/>
                </a:highlight>
              </a:rPr>
              <a:t>ses contenus</a:t>
            </a:r>
          </a:p>
          <a:p>
            <a:pPr algn="r">
              <a:lnSpc>
                <a:spcPct val="80000"/>
              </a:lnSpc>
            </a:pPr>
            <a:endParaRPr lang="fr-FR" sz="4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80000"/>
              </a:lnSpc>
            </a:pPr>
            <a:r>
              <a:rPr lang="fr-FR" sz="1400" i="1" dirty="0"/>
              <a:t>Exemple </a:t>
            </a:r>
            <a:br>
              <a:rPr lang="fr-FR" sz="1400" i="1" dirty="0"/>
            </a:br>
            <a:r>
              <a:rPr lang="fr-FR" sz="1400" i="1" dirty="0"/>
              <a:t>de difficulté : </a:t>
            </a:r>
            <a:br>
              <a:rPr lang="fr-FR" sz="1400" i="1" dirty="0"/>
            </a:br>
            <a:r>
              <a:rPr lang="fr-FR" sz="1400" b="1" i="1" dirty="0"/>
              <a:t>expérience de violence, échec, frustration, trahison, …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D48CA26-71ED-4562-A6F9-4F2945EA33E1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7069263" y="4125549"/>
            <a:ext cx="1793656" cy="2411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fr-FR" sz="2000" b="1" i="1" dirty="0">
                <a:solidFill>
                  <a:srgbClr val="FF0000"/>
                </a:solidFill>
                <a:highlight>
                  <a:srgbClr val="00FFFF"/>
                </a:highlight>
              </a:rPr>
              <a:t>Ma conscience et ses états</a:t>
            </a:r>
          </a:p>
          <a:p>
            <a:pPr algn="r">
              <a:lnSpc>
                <a:spcPct val="80000"/>
              </a:lnSpc>
            </a:pPr>
            <a:br>
              <a:rPr lang="fr-FR" sz="400" b="1" i="1" dirty="0">
                <a:solidFill>
                  <a:srgbClr val="FF0000"/>
                </a:solidFill>
              </a:rPr>
            </a:br>
            <a:r>
              <a:rPr lang="fr-FR" sz="1400" i="1" dirty="0"/>
              <a:t>Exemple de </a:t>
            </a:r>
            <a:br>
              <a:rPr lang="fr-FR" sz="1400" i="1" dirty="0"/>
            </a:br>
            <a:r>
              <a:rPr lang="fr-FR" sz="1400" i="1" dirty="0"/>
              <a:t>difficulté : </a:t>
            </a:r>
            <a:r>
              <a:rPr lang="fr-FR" sz="1400" b="1" i="1" dirty="0"/>
              <a:t>la peur, </a:t>
            </a:r>
            <a:br>
              <a:rPr lang="fr-FR" sz="1400" b="1" i="1" dirty="0"/>
            </a:br>
            <a:r>
              <a:rPr lang="fr-FR" sz="1400" b="1" i="1" dirty="0"/>
              <a:t>la vengeance, </a:t>
            </a:r>
            <a:br>
              <a:rPr lang="fr-FR" sz="1400" b="1" i="1" dirty="0"/>
            </a:br>
            <a:r>
              <a:rPr lang="fr-FR" sz="1400" b="1" i="1" dirty="0"/>
              <a:t>le ressentiment, </a:t>
            </a:r>
            <a:br>
              <a:rPr lang="fr-FR" sz="1400" b="1" i="1" dirty="0"/>
            </a:br>
            <a:r>
              <a:rPr lang="fr-FR" sz="1400" b="1" i="1" dirty="0"/>
              <a:t>la fuite, …</a:t>
            </a:r>
          </a:p>
          <a:p>
            <a:pPr algn="r">
              <a:lnSpc>
                <a:spcPct val="80000"/>
              </a:lnSpc>
            </a:pPr>
            <a:endParaRPr lang="fr-FR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>
              <a:lnSpc>
                <a:spcPct val="80000"/>
              </a:lnSpc>
            </a:pPr>
            <a:r>
              <a:rPr lang="fr-FR" sz="2000" b="1" i="1" dirty="0">
                <a:solidFill>
                  <a:srgbClr val="FF0000"/>
                </a:solidFill>
                <a:highlight>
                  <a:srgbClr val="00FFFF"/>
                </a:highlight>
              </a:rPr>
              <a:t>ses contenus</a:t>
            </a:r>
            <a:br>
              <a:rPr lang="fr-FR" b="1" i="1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endParaRPr lang="fr-FR" sz="400" b="1" i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algn="r">
              <a:lnSpc>
                <a:spcPct val="80000"/>
              </a:lnSpc>
            </a:pPr>
            <a:r>
              <a:rPr lang="fr-FR" sz="1400" b="1" i="1" dirty="0"/>
              <a:t>Croyances, valeurs, projets, rêveries, aspirations…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0ABE402-FF6B-4A5D-A19C-410221A8FB72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291776" y="4760385"/>
            <a:ext cx="1703634" cy="14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2000" b="1" i="1" dirty="0">
                <a:solidFill>
                  <a:srgbClr val="FF0000"/>
                </a:solidFill>
                <a:highlight>
                  <a:srgbClr val="00FFFF"/>
                </a:highlight>
              </a:rPr>
              <a:t>Comment fonctionnent mes centres ?</a:t>
            </a:r>
          </a:p>
          <a:p>
            <a:pPr>
              <a:lnSpc>
                <a:spcPct val="80000"/>
              </a:lnSpc>
            </a:pPr>
            <a:br>
              <a:rPr lang="fr-FR" sz="400" b="1" i="1" dirty="0">
                <a:solidFill>
                  <a:srgbClr val="FF0000"/>
                </a:solidFill>
              </a:rPr>
            </a:br>
            <a:r>
              <a:rPr lang="fr-FR" sz="1400" b="1" i="1" dirty="0"/>
              <a:t>Quelles sont mes tendances innées </a:t>
            </a:r>
            <a:br>
              <a:rPr lang="fr-FR" sz="1400" b="1" i="1" dirty="0"/>
            </a:br>
            <a:r>
              <a:rPr lang="fr-FR" sz="1400" b="1" i="1" dirty="0"/>
              <a:t>et acquises?</a:t>
            </a:r>
          </a:p>
        </p:txBody>
      </p:sp>
      <p:sp>
        <p:nvSpPr>
          <p:cNvPr id="23" name="Zone de texte 27">
            <a:extLst>
              <a:ext uri="{FF2B5EF4-FFF2-40B4-BE49-F238E27FC236}">
                <a16:creationId xmlns:a16="http://schemas.microsoft.com/office/drawing/2014/main" id="{730826D0-40CF-4242-8985-20285435863B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4369114" y="1443605"/>
            <a:ext cx="1557653" cy="21869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MÉMOIRE</a:t>
            </a:r>
          </a:p>
        </p:txBody>
      </p:sp>
      <p:sp>
        <p:nvSpPr>
          <p:cNvPr id="24" name="Zone de texte 27">
            <a:extLst>
              <a:ext uri="{FF2B5EF4-FFF2-40B4-BE49-F238E27FC236}">
                <a16:creationId xmlns:a16="http://schemas.microsoft.com/office/drawing/2014/main" id="{F0907120-7789-4A4A-8345-E03AAE4886F9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4414961" y="1823208"/>
            <a:ext cx="1517129" cy="2203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PERSONNELLE</a:t>
            </a:r>
            <a:br>
              <a:rPr lang="fr-FR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br>
              <a:rPr lang="fr-FR" sz="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COLLECTIVE</a:t>
            </a:r>
            <a:br>
              <a:rPr lang="es-ES" sz="800" b="1" dirty="0"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</a:br>
            <a:endParaRPr lang="es-ES" sz="800" dirty="0">
              <a:latin typeface="Arial Black" panose="020B0A040201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34" name="Graphique 33" descr="Partager">
            <a:extLst>
              <a:ext uri="{FF2B5EF4-FFF2-40B4-BE49-F238E27FC236}">
                <a16:creationId xmlns:a16="http://schemas.microsoft.com/office/drawing/2014/main" id="{8548EF03-FD90-4166-B81B-3BF0AFF94EA8}"/>
              </a:ext>
            </a:extLst>
          </p:cNvPr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4319972" y="6569968"/>
            <a:ext cx="288032" cy="288032"/>
          </a:xfrm>
          <a:prstGeom prst="rect">
            <a:avLst/>
          </a:prstGeom>
        </p:spPr>
      </p:pic>
      <p:pic>
        <p:nvPicPr>
          <p:cNvPr id="25" name="Image 24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19D385FB-2F03-4F0C-AA0F-70903AA51743}"/>
              </a:ext>
            </a:extLst>
          </p:cNvPr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421" y="12749"/>
            <a:ext cx="383548" cy="250140"/>
          </a:xfrm>
          <a:prstGeom prst="rect">
            <a:avLst/>
          </a:prstGeom>
        </p:spPr>
      </p:pic>
      <p:pic>
        <p:nvPicPr>
          <p:cNvPr id="27" name="Image 26" descr="Une image contenant arts de la table, assiette, clipart, vaisselle&#10;&#10;Description générée automatiquement">
            <a:extLst>
              <a:ext uri="{FF2B5EF4-FFF2-40B4-BE49-F238E27FC236}">
                <a16:creationId xmlns:a16="http://schemas.microsoft.com/office/drawing/2014/main" id="{C951CE3C-DC1E-4746-8AF6-CF1654961B0E}"/>
              </a:ext>
            </a:extLst>
          </p:cNvPr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1389613" cy="29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73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2240882" y="2002482"/>
            <a:ext cx="1517128" cy="14265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es-CL" b="1" dirty="0">
                <a:solidFill>
                  <a:srgbClr val="0F243E"/>
                </a:solidFill>
                <a:latin typeface="Arial Black"/>
                <a:ea typeface="Calibri"/>
                <a:cs typeface="Times New Roman"/>
              </a:rPr>
            </a:br>
            <a:endParaRPr lang="es-CL" sz="1200" dirty="0"/>
          </a:p>
        </p:txBody>
      </p:sp>
      <p:sp>
        <p:nvSpPr>
          <p:cNvPr id="6" name="Ellipse 5"/>
          <p:cNvSpPr/>
          <p:nvPr>
            <p:custDataLst>
              <p:tags r:id="rId2"/>
            </p:custDataLst>
          </p:nvPr>
        </p:nvSpPr>
        <p:spPr>
          <a:xfrm>
            <a:off x="1547664" y="764704"/>
            <a:ext cx="5888456" cy="5743063"/>
          </a:xfrm>
          <a:prstGeom prst="ellipse">
            <a:avLst/>
          </a:prstGeom>
          <a:noFill/>
          <a:ln w="73025" cap="rnd" cmpd="sng">
            <a:solidFill>
              <a:srgbClr val="FFC000"/>
            </a:solidFill>
          </a:ln>
          <a:effectLst>
            <a:glow rad="101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7" name="Ellipse 6"/>
          <p:cNvSpPr/>
          <p:nvPr>
            <p:custDataLst>
              <p:tags r:id="rId3"/>
            </p:custDataLst>
          </p:nvPr>
        </p:nvSpPr>
        <p:spPr>
          <a:xfrm>
            <a:off x="4263725" y="1130720"/>
            <a:ext cx="1822526" cy="179422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8" name="Ellipse 7"/>
          <p:cNvSpPr/>
          <p:nvPr>
            <p:custDataLst>
              <p:tags r:id="rId4"/>
            </p:custDataLst>
          </p:nvPr>
        </p:nvSpPr>
        <p:spPr>
          <a:xfrm>
            <a:off x="4788024" y="3576354"/>
            <a:ext cx="2048194" cy="191853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/>
          </a:p>
        </p:txBody>
      </p:sp>
      <p:sp>
        <p:nvSpPr>
          <p:cNvPr id="9" name="Rectangle à coins arrondis 8"/>
          <p:cNvSpPr/>
          <p:nvPr>
            <p:custDataLst>
              <p:tags r:id="rId5"/>
            </p:custDataLst>
          </p:nvPr>
        </p:nvSpPr>
        <p:spPr>
          <a:xfrm>
            <a:off x="2567527" y="4005064"/>
            <a:ext cx="1620595" cy="165618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13" name="Zone de texte 26"/>
          <p:cNvSpPr txBox="1"/>
          <p:nvPr>
            <p:custDataLst>
              <p:tags r:id="rId6"/>
            </p:custDataLst>
          </p:nvPr>
        </p:nvSpPr>
        <p:spPr>
          <a:xfrm>
            <a:off x="2469940" y="4546029"/>
            <a:ext cx="1815768" cy="8509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CENTRES</a:t>
            </a:r>
            <a:r>
              <a:rPr lang="es-E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 </a:t>
            </a:r>
            <a:r>
              <a:rPr lang="es-E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de</a:t>
            </a:r>
            <a:r>
              <a:rPr lang="es-E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     </a:t>
            </a: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RÉPONSE</a:t>
            </a:r>
            <a:br>
              <a:rPr lang="es-ES" sz="1600" b="1" dirty="0">
                <a:latin typeface="Arial Black"/>
                <a:ea typeface="Calibri"/>
                <a:cs typeface="Times New Roman"/>
              </a:rPr>
            </a:br>
            <a:endParaRPr lang="es-ES" sz="1600" dirty="0">
              <a:ea typeface="Calibri"/>
              <a:cs typeface="Times New Roman"/>
            </a:endParaRPr>
          </a:p>
        </p:txBody>
      </p:sp>
      <p:sp>
        <p:nvSpPr>
          <p:cNvPr id="15" name="Zone de texte 28"/>
          <p:cNvSpPr txBox="1"/>
          <p:nvPr>
            <p:custDataLst>
              <p:tags r:id="rId7"/>
            </p:custDataLst>
          </p:nvPr>
        </p:nvSpPr>
        <p:spPr>
          <a:xfrm>
            <a:off x="5144803" y="4325910"/>
            <a:ext cx="1450597" cy="26029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CONSCIENCE</a:t>
            </a:r>
            <a:endParaRPr lang="fr-FR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4BACF28D-3ACF-4FCA-9DC8-E72A39D26EEB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4429703" y="1829364"/>
            <a:ext cx="1557653" cy="21869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MÉMOIRE</a:t>
            </a:r>
            <a:endParaRPr lang="es-CL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ea typeface="Calibri"/>
              <a:cs typeface="Times New Roman"/>
            </a:endParaRPr>
          </a:p>
        </p:txBody>
      </p:sp>
      <p:sp>
        <p:nvSpPr>
          <p:cNvPr id="28" name="Zone de texte 27">
            <a:extLst>
              <a:ext uri="{FF2B5EF4-FFF2-40B4-BE49-F238E27FC236}">
                <a16:creationId xmlns:a16="http://schemas.microsoft.com/office/drawing/2014/main" id="{961A8F11-66A0-49A0-8054-263C9D3E0C8C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2240882" y="2522281"/>
            <a:ext cx="1517129" cy="2203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SENS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0B9605-4C07-40D8-A544-3A111FDFBB7F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0" y="-18469"/>
            <a:ext cx="9144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CIRCUIT DE LA VIOLENCE</a:t>
            </a: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E2C1FEB7-C7EB-42D8-8588-D34CEAE109C0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 flipH="1">
            <a:off x="4018123" y="4506221"/>
            <a:ext cx="1126681" cy="260007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>
            <a:outerShdw blurRad="40000" dist="23000" dir="5400000" rotWithShape="0">
              <a:srgbClr val="FFFF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CE9B48AF-670A-41E4-BA93-6413832B1FAE}"/>
              </a:ext>
            </a:extLst>
          </p:cNvPr>
          <p:cNvCxnSpPr>
            <a:cxnSpLocks/>
            <a:stCxn id="19" idx="3"/>
          </p:cNvCxnSpPr>
          <p:nvPr>
            <p:custDataLst>
              <p:tags r:id="rId12"/>
            </p:custDataLst>
          </p:nvPr>
        </p:nvCxnSpPr>
        <p:spPr>
          <a:xfrm flipV="1">
            <a:off x="1367476" y="2680497"/>
            <a:ext cx="1053594" cy="3844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Zone de texte 2">
            <a:extLst>
              <a:ext uri="{FF2B5EF4-FFF2-40B4-BE49-F238E27FC236}">
                <a16:creationId xmlns:a16="http://schemas.microsoft.com/office/drawing/2014/main" id="{AED2B81E-E11E-48D6-8184-DC9D0C319040}"/>
              </a:ext>
            </a:extLst>
          </p:cNvPr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2822" y="2522281"/>
            <a:ext cx="1304654" cy="39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FR" sz="1400" b="1" dirty="0">
                <a:solidFill>
                  <a:srgbClr val="FF0000"/>
                </a:solidFill>
                <a:highlight>
                  <a:srgbClr val="00FFFF"/>
                </a:highlight>
                <a:latin typeface="Arial Black" pitchFamily="34" charset="0"/>
                <a:ea typeface="Calibri" pitchFamily="34" charset="0"/>
                <a:cs typeface="Times New Roman" pitchFamily="18" charset="0"/>
              </a:rPr>
              <a:t>VIOLENCE</a:t>
            </a:r>
            <a:endParaRPr lang="fr-FR" sz="1400" dirty="0">
              <a:solidFill>
                <a:srgbClr val="FF0000"/>
              </a:solidFill>
              <a:highlight>
                <a:srgbClr val="00FFFF"/>
              </a:highlight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3" name="Zone de texte 2">
            <a:extLst>
              <a:ext uri="{FF2B5EF4-FFF2-40B4-BE49-F238E27FC236}">
                <a16:creationId xmlns:a16="http://schemas.microsoft.com/office/drawing/2014/main" id="{644A64C1-3BE2-483A-A08B-EB459C1E3002}"/>
              </a:ext>
            </a:extLst>
          </p:cNvPr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749" y="4586207"/>
            <a:ext cx="1383821" cy="39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FR" sz="1400" b="1" dirty="0">
                <a:solidFill>
                  <a:srgbClr val="FF0000"/>
                </a:solidFill>
                <a:highlight>
                  <a:srgbClr val="00FFFF"/>
                </a:highlight>
                <a:latin typeface="Arial Black" pitchFamily="34" charset="0"/>
                <a:ea typeface="Calibri" pitchFamily="34" charset="0"/>
                <a:cs typeface="Times New Roman" pitchFamily="18" charset="0"/>
              </a:rPr>
              <a:t>VIOLENCE</a:t>
            </a:r>
            <a:endParaRPr lang="fr-FR" sz="1400" dirty="0">
              <a:solidFill>
                <a:srgbClr val="FF0000"/>
              </a:solidFill>
              <a:highlight>
                <a:srgbClr val="00FFFF"/>
              </a:highlight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3" name="Zone de texte 2">
            <a:extLst>
              <a:ext uri="{FF2B5EF4-FFF2-40B4-BE49-F238E27FC236}">
                <a16:creationId xmlns:a16="http://schemas.microsoft.com/office/drawing/2014/main" id="{9814A9F3-4981-4096-804E-78C3E08EACD0}"/>
              </a:ext>
            </a:extLst>
          </p:cNvPr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676561" y="1714765"/>
            <a:ext cx="1918669" cy="39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FR" sz="1400" b="1" dirty="0">
                <a:solidFill>
                  <a:srgbClr val="FF0000"/>
                </a:solidFill>
                <a:highlight>
                  <a:srgbClr val="00FFFF"/>
                </a:highlight>
                <a:latin typeface="Arial Black" pitchFamily="34" charset="0"/>
                <a:ea typeface="Calibri" pitchFamily="34" charset="0"/>
                <a:cs typeface="Times New Roman" pitchFamily="18" charset="0"/>
              </a:rPr>
              <a:t>VIOLENCE</a:t>
            </a:r>
            <a:endParaRPr lang="fr-FR" sz="1400" dirty="0">
              <a:solidFill>
                <a:srgbClr val="FF0000"/>
              </a:solidFill>
              <a:highlight>
                <a:srgbClr val="00FFFF"/>
              </a:highlight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804BAB12-2339-4B40-BCBE-FA783B99B8EE}"/>
              </a:ext>
            </a:extLst>
          </p:cNvPr>
          <p:cNvCxnSpPr>
            <a:cxnSpLocks/>
          </p:cNvCxnSpPr>
          <p:nvPr>
            <p:custDataLst>
              <p:tags r:id="rId16"/>
            </p:custDataLst>
          </p:nvPr>
        </p:nvCxnSpPr>
        <p:spPr>
          <a:xfrm flipV="1">
            <a:off x="3653058" y="2222692"/>
            <a:ext cx="983779" cy="52663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7BDBFC3C-F2DC-4C74-AD7D-C259D9B96558}"/>
              </a:ext>
            </a:extLst>
          </p:cNvPr>
          <p:cNvCxnSpPr>
            <a:cxnSpLocks/>
          </p:cNvCxnSpPr>
          <p:nvPr>
            <p:custDataLst>
              <p:tags r:id="rId17"/>
            </p:custDataLst>
          </p:nvPr>
        </p:nvCxnSpPr>
        <p:spPr>
          <a:xfrm>
            <a:off x="5269808" y="2722262"/>
            <a:ext cx="321259" cy="1185857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D54828DD-5BA2-4217-91C0-0D3A8E67E240}"/>
              </a:ext>
            </a:extLst>
          </p:cNvPr>
          <p:cNvCxnSpPr>
            <a:cxnSpLocks/>
          </p:cNvCxnSpPr>
          <p:nvPr>
            <p:custDataLst>
              <p:tags r:id="rId18"/>
            </p:custDataLst>
          </p:nvPr>
        </p:nvCxnSpPr>
        <p:spPr>
          <a:xfrm>
            <a:off x="3645079" y="2747046"/>
            <a:ext cx="1529909" cy="1295313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onnecteur : en arc 50">
            <a:extLst>
              <a:ext uri="{FF2B5EF4-FFF2-40B4-BE49-F238E27FC236}">
                <a16:creationId xmlns:a16="http://schemas.microsoft.com/office/drawing/2014/main" id="{7C9857EE-6B7E-499A-867B-EFB148F5440A}"/>
              </a:ext>
            </a:extLst>
          </p:cNvPr>
          <p:cNvCxnSpPr>
            <a:cxnSpLocks/>
          </p:cNvCxnSpPr>
          <p:nvPr>
            <p:custDataLst>
              <p:tags r:id="rId19"/>
            </p:custDataLst>
          </p:nvPr>
        </p:nvCxnSpPr>
        <p:spPr>
          <a:xfrm rot="10800000" flipV="1">
            <a:off x="2976742" y="2018473"/>
            <a:ext cx="1668367" cy="497455"/>
          </a:xfrm>
          <a:prstGeom prst="curvedConnector3">
            <a:avLst>
              <a:gd name="adj1" fmla="val 95412"/>
            </a:avLst>
          </a:prstGeom>
          <a:ln w="38100">
            <a:solidFill>
              <a:srgbClr val="FF0000"/>
            </a:solidFill>
            <a:tailEnd type="triangle"/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>
            <a:extLst>
              <a:ext uri="{FF2B5EF4-FFF2-40B4-BE49-F238E27FC236}">
                <a16:creationId xmlns:a16="http://schemas.microsoft.com/office/drawing/2014/main" id="{2180B049-4A18-4A28-BDD4-06F3156BD3A0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3303167" y="2027832"/>
            <a:ext cx="246253" cy="2923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86E69FF9-963D-4D68-BFD9-86B62B7D46DD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1628058" y="2553066"/>
            <a:ext cx="246253" cy="2923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F9E0250A-EB3F-48C1-AE2C-66E049327B31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3989387" y="2382930"/>
            <a:ext cx="246253" cy="2923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31522617-1558-45E9-AEDE-2FC471581B6C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5316253" y="3047373"/>
            <a:ext cx="246253" cy="2923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ACC54497-4E88-42FD-9B79-C42C9CF3A510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4448873" y="4511313"/>
            <a:ext cx="246253" cy="2923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8C12EC49-5AE6-4794-9F2D-DDB39DD0837C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4245639" y="3238189"/>
            <a:ext cx="246253" cy="2923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2" name="Flèche : en arc 81">
            <a:extLst>
              <a:ext uri="{FF2B5EF4-FFF2-40B4-BE49-F238E27FC236}">
                <a16:creationId xmlns:a16="http://schemas.microsoft.com/office/drawing/2014/main" id="{F1E606F2-F66E-40FD-85D1-FBBDCA0C7B05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663507" y="3870824"/>
            <a:ext cx="1386865" cy="514777"/>
          </a:xfrm>
          <a:prstGeom prst="circularArrow">
            <a:avLst>
              <a:gd name="adj1" fmla="val 10165"/>
              <a:gd name="adj2" fmla="val 2038655"/>
              <a:gd name="adj3" fmla="val 14653363"/>
              <a:gd name="adj4" fmla="val 1227466"/>
              <a:gd name="adj5" fmla="val 16077"/>
            </a:avLst>
          </a:prstGeom>
          <a:solidFill>
            <a:srgbClr val="FF0000"/>
          </a:solidFill>
          <a:ln w="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3" name="Zone de texte 2">
            <a:extLst>
              <a:ext uri="{FF2B5EF4-FFF2-40B4-BE49-F238E27FC236}">
                <a16:creationId xmlns:a16="http://schemas.microsoft.com/office/drawing/2014/main" id="{E25A5A06-3932-4ADF-A727-AE6ECC7E7D9C}"/>
              </a:ext>
            </a:extLst>
          </p:cNvPr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240883" y="3706445"/>
            <a:ext cx="1308538" cy="39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FR" sz="1400" b="1" dirty="0">
                <a:solidFill>
                  <a:srgbClr val="FF0000"/>
                </a:solidFill>
                <a:highlight>
                  <a:srgbClr val="00FFFF"/>
                </a:highlight>
                <a:latin typeface="Arial Black" pitchFamily="34" charset="0"/>
                <a:ea typeface="Calibri" pitchFamily="34" charset="0"/>
                <a:cs typeface="Times New Roman" pitchFamily="18" charset="0"/>
              </a:rPr>
              <a:t>VIOLENCE</a:t>
            </a:r>
            <a:endParaRPr lang="fr-FR" sz="1400" dirty="0">
              <a:solidFill>
                <a:srgbClr val="FF0000"/>
              </a:solidFill>
              <a:highlight>
                <a:srgbClr val="00FFFF"/>
              </a:highlight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EE96F2E0-4644-488E-9C5A-B87C179DF5ED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2104721" y="4155021"/>
            <a:ext cx="246253" cy="2923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CCCDA9B0-D179-4453-B094-1B6BCF4BA2F3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238111" y="5316895"/>
            <a:ext cx="2519864" cy="132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souvenir d’une situation personnelle de violence et la mettre en relation avec le schéma</a:t>
            </a:r>
            <a:endParaRPr lang="fr-FR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7" name="Connecteur droit avec flèche 86">
            <a:extLst>
              <a:ext uri="{FF2B5EF4-FFF2-40B4-BE49-F238E27FC236}">
                <a16:creationId xmlns:a16="http://schemas.microsoft.com/office/drawing/2014/main" id="{6924B69D-426F-48B4-B853-19CA9B666DE9}"/>
              </a:ext>
            </a:extLst>
          </p:cNvPr>
          <p:cNvCxnSpPr>
            <a:cxnSpLocks/>
          </p:cNvCxnSpPr>
          <p:nvPr>
            <p:custDataLst>
              <p:tags r:id="rId30"/>
            </p:custDataLst>
          </p:nvPr>
        </p:nvCxnSpPr>
        <p:spPr>
          <a:xfrm flipH="1" flipV="1">
            <a:off x="1403648" y="4766228"/>
            <a:ext cx="1272913" cy="5906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9" name="ZoneTexte 68">
            <a:extLst>
              <a:ext uri="{FF2B5EF4-FFF2-40B4-BE49-F238E27FC236}">
                <a16:creationId xmlns:a16="http://schemas.microsoft.com/office/drawing/2014/main" id="{F5BF76BF-2907-4CA8-BE88-5EDC1B715EDE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1905781" y="4679103"/>
            <a:ext cx="246253" cy="2923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17C1FC31-8D92-4A63-A227-9FAB5C9D66CF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7396638" y="648688"/>
            <a:ext cx="1899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/>
            <a:r>
              <a:rPr lang="es-ES" sz="11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11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Violence externe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A87A360C-4C55-4D6D-B052-532E5A78D03F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7430959" y="1087062"/>
            <a:ext cx="18656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Clr>
                <a:srgbClr val="00B0F0"/>
              </a:buClr>
              <a:buSzPct val="120000"/>
            </a:pPr>
            <a:r>
              <a:rPr lang="fr-FR" sz="2000" b="1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Transmission </a:t>
            </a:r>
            <a:b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cette violence </a:t>
            </a:r>
            <a:b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la mémoire et </a:t>
            </a:r>
            <a:b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la conscience, </a:t>
            </a:r>
            <a:b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peut-être avec </a:t>
            </a:r>
            <a:b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déformations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5A84B434-272B-4AAE-8AF9-088E024C06D2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7453264" y="2425890"/>
            <a:ext cx="186743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Clr>
                <a:srgbClr val="00B0F0"/>
              </a:buClr>
              <a:buSzPct val="120000"/>
            </a:pPr>
            <a:r>
              <a:rPr lang="fr-FR" sz="2000" b="1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FR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mémoire </a:t>
            </a:r>
            <a:b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envoie d’autres souvenirs à la conscience. </a:t>
            </a:r>
            <a:b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 complète </a:t>
            </a:r>
            <a:b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amplifie le phénomène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334C40A6-1ACA-4115-86CF-70514DA9A16A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7477606" y="3974476"/>
            <a:ext cx="185841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Clr>
                <a:srgbClr val="00B0F0"/>
              </a:buClr>
              <a:buSzPct val="120000"/>
            </a:pPr>
            <a:r>
              <a:rPr lang="es-ES" sz="2000" b="1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conscience intègre, interprète </a:t>
            </a:r>
            <a:b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élabore des images afin de donner une </a:t>
            </a:r>
            <a:b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réponse à la violence reçue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6B5E51A3-37B8-4F21-964E-126372803D6B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7483326" y="5482581"/>
            <a:ext cx="194531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Clr>
                <a:srgbClr val="00B0F0"/>
              </a:buClr>
              <a:buSzPct val="120000"/>
            </a:pPr>
            <a:r>
              <a:rPr lang="es-ES" sz="2000" b="1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centres traduisent les </a:t>
            </a:r>
            <a:b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afin de répondre à la violence reçue.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89CF5041-5C82-4259-B339-F327D4332943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7381831" y="210314"/>
            <a:ext cx="1899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Violence interne</a:t>
            </a:r>
          </a:p>
        </p:txBody>
      </p:sp>
      <p:pic>
        <p:nvPicPr>
          <p:cNvPr id="57" name="Graphique 56" descr="Partager">
            <a:extLst>
              <a:ext uri="{FF2B5EF4-FFF2-40B4-BE49-F238E27FC236}">
                <a16:creationId xmlns:a16="http://schemas.microsoft.com/office/drawing/2014/main" id="{05A58DC0-5F31-49F8-9517-59183F1E5049}"/>
              </a:ext>
            </a:extLst>
          </p:cNvPr>
          <p:cNvPicPr>
            <a:picLocks noChangeAspect="1"/>
          </p:cNvPicPr>
          <p:nvPr>
            <p:custDataLst>
              <p:tags r:id="rId38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4319972" y="6569968"/>
            <a:ext cx="288032" cy="288032"/>
          </a:xfrm>
          <a:prstGeom prst="rect">
            <a:avLst/>
          </a:prstGeom>
        </p:spPr>
      </p:pic>
      <p:pic>
        <p:nvPicPr>
          <p:cNvPr id="52" name="Image 51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4A0A6C32-3513-43E0-9AE2-0A57C4080463}"/>
              </a:ext>
            </a:extLst>
          </p:cNvPr>
          <p:cNvPicPr>
            <a:picLocks noChangeAspect="1"/>
          </p:cNvPicPr>
          <p:nvPr>
            <p:custDataLst>
              <p:tags r:id="rId39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421" y="12749"/>
            <a:ext cx="383548" cy="250140"/>
          </a:xfrm>
          <a:prstGeom prst="rect">
            <a:avLst/>
          </a:prstGeom>
        </p:spPr>
      </p:pic>
      <p:pic>
        <p:nvPicPr>
          <p:cNvPr id="53" name="Image 52" descr="Une image contenant arts de la table, assiette, clipart, vaisselle&#10;&#10;Description générée automatiquement">
            <a:extLst>
              <a:ext uri="{FF2B5EF4-FFF2-40B4-BE49-F238E27FC236}">
                <a16:creationId xmlns:a16="http://schemas.microsoft.com/office/drawing/2014/main" id="{D7B06FAE-BA47-4159-9002-DBA55D9426EB}"/>
              </a:ext>
            </a:extLst>
          </p:cNvPr>
          <p:cNvPicPr>
            <a:picLocks noChangeAspect="1"/>
          </p:cNvPicPr>
          <p:nvPr>
            <p:custDataLst>
              <p:tags r:id="rId40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1389613" cy="29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01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8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8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8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8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8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8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8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2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3" grpId="0"/>
      <p:bldP spid="43" grpId="0"/>
      <p:bldP spid="64" grpId="0" animBg="1"/>
      <p:bldP spid="65" grpId="0" animBg="1"/>
      <p:bldP spid="66" grpId="0" animBg="1"/>
      <p:bldP spid="67" grpId="0" animBg="1"/>
      <p:bldP spid="68" grpId="0" animBg="1"/>
      <p:bldP spid="73" grpId="0" animBg="1"/>
      <p:bldP spid="82" grpId="0" animBg="1"/>
      <p:bldP spid="83" grpId="0"/>
      <p:bldP spid="86" grpId="0" animBg="1"/>
      <p:bldP spid="90" grpId="0"/>
      <p:bldP spid="69" grpId="0" animBg="1"/>
      <p:bldP spid="40" grpId="0"/>
      <p:bldP spid="41" grpId="0"/>
      <p:bldP spid="42" grpId="0"/>
      <p:bldP spid="44" grpId="0"/>
      <p:bldP spid="48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2240882" y="2002482"/>
            <a:ext cx="1517128" cy="14265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es-CL" b="1" dirty="0">
                <a:solidFill>
                  <a:srgbClr val="0F243E"/>
                </a:solidFill>
                <a:latin typeface="Arial Black"/>
                <a:ea typeface="Calibri"/>
                <a:cs typeface="Times New Roman"/>
              </a:rPr>
            </a:br>
            <a:endParaRPr lang="es-CL" sz="1200" dirty="0"/>
          </a:p>
        </p:txBody>
      </p:sp>
      <p:sp>
        <p:nvSpPr>
          <p:cNvPr id="6" name="Ellipse 5"/>
          <p:cNvSpPr/>
          <p:nvPr>
            <p:custDataLst>
              <p:tags r:id="rId2"/>
            </p:custDataLst>
          </p:nvPr>
        </p:nvSpPr>
        <p:spPr>
          <a:xfrm>
            <a:off x="1547664" y="764704"/>
            <a:ext cx="5888456" cy="5743063"/>
          </a:xfrm>
          <a:prstGeom prst="ellipse">
            <a:avLst/>
          </a:prstGeom>
          <a:noFill/>
          <a:ln w="73025" cap="rnd" cmpd="sng">
            <a:solidFill>
              <a:srgbClr val="FFC000"/>
            </a:solidFill>
          </a:ln>
          <a:effectLst>
            <a:glow rad="101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7" name="Ellipse 6"/>
          <p:cNvSpPr/>
          <p:nvPr>
            <p:custDataLst>
              <p:tags r:id="rId3"/>
            </p:custDataLst>
          </p:nvPr>
        </p:nvSpPr>
        <p:spPr>
          <a:xfrm>
            <a:off x="4263725" y="1130720"/>
            <a:ext cx="1822526" cy="179422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8" name="Ellipse 7"/>
          <p:cNvSpPr/>
          <p:nvPr>
            <p:custDataLst>
              <p:tags r:id="rId4"/>
            </p:custDataLst>
          </p:nvPr>
        </p:nvSpPr>
        <p:spPr>
          <a:xfrm>
            <a:off x="4788024" y="3576354"/>
            <a:ext cx="2048194" cy="191853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/>
          </a:p>
        </p:txBody>
      </p:sp>
      <p:sp>
        <p:nvSpPr>
          <p:cNvPr id="9" name="Rectangle à coins arrondis 8"/>
          <p:cNvSpPr/>
          <p:nvPr>
            <p:custDataLst>
              <p:tags r:id="rId5"/>
            </p:custDataLst>
          </p:nvPr>
        </p:nvSpPr>
        <p:spPr>
          <a:xfrm>
            <a:off x="2567527" y="4005064"/>
            <a:ext cx="1620595" cy="165618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13" name="Zone de texte 26"/>
          <p:cNvSpPr txBox="1"/>
          <p:nvPr>
            <p:custDataLst>
              <p:tags r:id="rId6"/>
            </p:custDataLst>
          </p:nvPr>
        </p:nvSpPr>
        <p:spPr>
          <a:xfrm>
            <a:off x="2469940" y="4546029"/>
            <a:ext cx="1815768" cy="8509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CENTRES</a:t>
            </a:r>
            <a:r>
              <a:rPr lang="es-E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 </a:t>
            </a:r>
            <a:r>
              <a:rPr lang="es-E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de</a:t>
            </a:r>
            <a:r>
              <a:rPr lang="es-E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     </a:t>
            </a: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RÉPONSE</a:t>
            </a:r>
            <a:br>
              <a:rPr lang="es-ES" sz="1600" b="1" dirty="0">
                <a:latin typeface="Arial Black"/>
                <a:ea typeface="Calibri"/>
                <a:cs typeface="Times New Roman"/>
              </a:rPr>
            </a:br>
            <a:endParaRPr lang="es-ES" sz="1600" dirty="0">
              <a:ea typeface="Calibri"/>
              <a:cs typeface="Times New Roman"/>
            </a:endParaRPr>
          </a:p>
        </p:txBody>
      </p:sp>
      <p:sp>
        <p:nvSpPr>
          <p:cNvPr id="15" name="Zone de texte 28"/>
          <p:cNvSpPr txBox="1"/>
          <p:nvPr>
            <p:custDataLst>
              <p:tags r:id="rId7"/>
            </p:custDataLst>
          </p:nvPr>
        </p:nvSpPr>
        <p:spPr>
          <a:xfrm>
            <a:off x="5144803" y="4325910"/>
            <a:ext cx="1529909" cy="26029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CONSCIENCE</a:t>
            </a:r>
            <a:endParaRPr lang="fr-FR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4BACF28D-3ACF-4FCA-9DC8-E72A39D26EEB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4429703" y="1829364"/>
            <a:ext cx="1557653" cy="21869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MÉMOIRE</a:t>
            </a:r>
            <a:endParaRPr lang="es-CL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ea typeface="Calibri"/>
              <a:cs typeface="Times New Roman"/>
            </a:endParaRPr>
          </a:p>
        </p:txBody>
      </p:sp>
      <p:sp>
        <p:nvSpPr>
          <p:cNvPr id="28" name="Zone de texte 27">
            <a:extLst>
              <a:ext uri="{FF2B5EF4-FFF2-40B4-BE49-F238E27FC236}">
                <a16:creationId xmlns:a16="http://schemas.microsoft.com/office/drawing/2014/main" id="{961A8F11-66A0-49A0-8054-263C9D3E0C8C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2240882" y="2522281"/>
            <a:ext cx="1517129" cy="2203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r-F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ea typeface="Calibri"/>
                <a:cs typeface="Times New Roman"/>
              </a:rPr>
              <a:t>SENS</a:t>
            </a: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E2C1FEB7-C7EB-42D8-8588-D34CEAE109C0}"/>
              </a:ext>
            </a:extLst>
          </p:cNvPr>
          <p:cNvCxnSpPr>
            <a:cxnSpLocks/>
          </p:cNvCxnSpPr>
          <p:nvPr>
            <p:custDataLst>
              <p:tags r:id="rId10"/>
            </p:custDataLst>
          </p:nvPr>
        </p:nvCxnSpPr>
        <p:spPr>
          <a:xfrm flipH="1">
            <a:off x="4018123" y="4506221"/>
            <a:ext cx="1126681" cy="260007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>
            <a:outerShdw blurRad="40000" dist="23000" dir="5400000" rotWithShape="0">
              <a:srgbClr val="FFFF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CE9B48AF-670A-41E4-BA93-6413832B1FAE}"/>
              </a:ext>
            </a:extLst>
          </p:cNvPr>
          <p:cNvCxnSpPr>
            <a:cxnSpLocks/>
            <a:stCxn id="19" idx="3"/>
          </p:cNvCxnSpPr>
          <p:nvPr>
            <p:custDataLst>
              <p:tags r:id="rId11"/>
            </p:custDataLst>
          </p:nvPr>
        </p:nvCxnSpPr>
        <p:spPr>
          <a:xfrm flipV="1">
            <a:off x="1367476" y="2680497"/>
            <a:ext cx="1053594" cy="3844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Zone de texte 2">
            <a:extLst>
              <a:ext uri="{FF2B5EF4-FFF2-40B4-BE49-F238E27FC236}">
                <a16:creationId xmlns:a16="http://schemas.microsoft.com/office/drawing/2014/main" id="{AED2B81E-E11E-48D6-8184-DC9D0C319040}"/>
              </a:ext>
            </a:extLst>
          </p:cNvPr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2822" y="2522281"/>
            <a:ext cx="1304654" cy="39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FR" sz="1400" b="1" dirty="0">
                <a:solidFill>
                  <a:srgbClr val="FF0000"/>
                </a:solidFill>
                <a:highlight>
                  <a:srgbClr val="00FFFF"/>
                </a:highlight>
                <a:latin typeface="Arial Black" pitchFamily="34" charset="0"/>
                <a:ea typeface="Calibri" pitchFamily="34" charset="0"/>
                <a:cs typeface="Times New Roman" pitchFamily="18" charset="0"/>
              </a:rPr>
              <a:t>VIOLENCE</a:t>
            </a:r>
            <a:endParaRPr lang="fr-FR" sz="1400" dirty="0">
              <a:solidFill>
                <a:srgbClr val="FF0000"/>
              </a:solidFill>
              <a:highlight>
                <a:srgbClr val="00FFFF"/>
              </a:highlight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3" name="Zone de texte 2">
            <a:extLst>
              <a:ext uri="{FF2B5EF4-FFF2-40B4-BE49-F238E27FC236}">
                <a16:creationId xmlns:a16="http://schemas.microsoft.com/office/drawing/2014/main" id="{644A64C1-3BE2-483A-A08B-EB459C1E3002}"/>
              </a:ext>
            </a:extLst>
          </p:cNvPr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749" y="4586207"/>
            <a:ext cx="1383821" cy="39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FR" sz="1400" b="1" dirty="0">
                <a:solidFill>
                  <a:srgbClr val="FF0000"/>
                </a:solidFill>
                <a:highlight>
                  <a:srgbClr val="00FFFF"/>
                </a:highlight>
                <a:latin typeface="Arial Black" pitchFamily="34" charset="0"/>
                <a:ea typeface="Calibri" pitchFamily="34" charset="0"/>
                <a:cs typeface="Times New Roman" pitchFamily="18" charset="0"/>
              </a:rPr>
              <a:t>VIOLENCE</a:t>
            </a:r>
            <a:endParaRPr lang="fr-FR" sz="1400" dirty="0">
              <a:solidFill>
                <a:srgbClr val="FF0000"/>
              </a:solidFill>
              <a:highlight>
                <a:srgbClr val="00FFFF"/>
              </a:highlight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3" name="Zone de texte 2">
            <a:extLst>
              <a:ext uri="{FF2B5EF4-FFF2-40B4-BE49-F238E27FC236}">
                <a16:creationId xmlns:a16="http://schemas.microsoft.com/office/drawing/2014/main" id="{9814A9F3-4981-4096-804E-78C3E08EACD0}"/>
              </a:ext>
            </a:extLst>
          </p:cNvPr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76561" y="1714765"/>
            <a:ext cx="1918669" cy="39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FR" sz="1400" b="1" dirty="0">
                <a:solidFill>
                  <a:srgbClr val="FF0000"/>
                </a:solidFill>
                <a:highlight>
                  <a:srgbClr val="00FFFF"/>
                </a:highlight>
                <a:latin typeface="Arial Black" pitchFamily="34" charset="0"/>
                <a:ea typeface="Calibri" pitchFamily="34" charset="0"/>
                <a:cs typeface="Times New Roman" pitchFamily="18" charset="0"/>
              </a:rPr>
              <a:t>VIOLENCE</a:t>
            </a:r>
            <a:endParaRPr lang="fr-FR" sz="1400" dirty="0">
              <a:solidFill>
                <a:srgbClr val="FF0000"/>
              </a:solidFill>
              <a:highlight>
                <a:srgbClr val="00FFFF"/>
              </a:highlight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804BAB12-2339-4B40-BCBE-FA783B99B8EE}"/>
              </a:ext>
            </a:extLst>
          </p:cNvPr>
          <p:cNvCxnSpPr>
            <a:cxnSpLocks/>
          </p:cNvCxnSpPr>
          <p:nvPr>
            <p:custDataLst>
              <p:tags r:id="rId15"/>
            </p:custDataLst>
          </p:nvPr>
        </p:nvCxnSpPr>
        <p:spPr>
          <a:xfrm flipV="1">
            <a:off x="3653058" y="2222692"/>
            <a:ext cx="983779" cy="52663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7BDBFC3C-F2DC-4C74-AD7D-C259D9B96558}"/>
              </a:ext>
            </a:extLst>
          </p:cNvPr>
          <p:cNvCxnSpPr>
            <a:cxnSpLocks/>
          </p:cNvCxnSpPr>
          <p:nvPr>
            <p:custDataLst>
              <p:tags r:id="rId16"/>
            </p:custDataLst>
          </p:nvPr>
        </p:nvCxnSpPr>
        <p:spPr>
          <a:xfrm>
            <a:off x="5269808" y="2722262"/>
            <a:ext cx="321259" cy="1185857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D54828DD-5BA2-4217-91C0-0D3A8E67E240}"/>
              </a:ext>
            </a:extLst>
          </p:cNvPr>
          <p:cNvCxnSpPr>
            <a:cxnSpLocks/>
          </p:cNvCxnSpPr>
          <p:nvPr>
            <p:custDataLst>
              <p:tags r:id="rId17"/>
            </p:custDataLst>
          </p:nvPr>
        </p:nvCxnSpPr>
        <p:spPr>
          <a:xfrm>
            <a:off x="3645079" y="2747046"/>
            <a:ext cx="1529909" cy="1295313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onnecteur : en arc 50">
            <a:extLst>
              <a:ext uri="{FF2B5EF4-FFF2-40B4-BE49-F238E27FC236}">
                <a16:creationId xmlns:a16="http://schemas.microsoft.com/office/drawing/2014/main" id="{7C9857EE-6B7E-499A-867B-EFB148F5440A}"/>
              </a:ext>
            </a:extLst>
          </p:cNvPr>
          <p:cNvCxnSpPr>
            <a:cxnSpLocks/>
          </p:cNvCxnSpPr>
          <p:nvPr>
            <p:custDataLst>
              <p:tags r:id="rId18"/>
            </p:custDataLst>
          </p:nvPr>
        </p:nvCxnSpPr>
        <p:spPr>
          <a:xfrm rot="10800000" flipV="1">
            <a:off x="2976742" y="2018473"/>
            <a:ext cx="1668367" cy="497455"/>
          </a:xfrm>
          <a:prstGeom prst="curvedConnector3">
            <a:avLst>
              <a:gd name="adj1" fmla="val 95412"/>
            </a:avLst>
          </a:prstGeom>
          <a:ln w="38100">
            <a:solidFill>
              <a:srgbClr val="FF0000"/>
            </a:solidFill>
            <a:tailEnd type="triangle"/>
          </a:ln>
          <a:effectLst>
            <a:outerShdw blurRad="50800" dist="50800" dir="5400000" algn="ctr" rotWithShape="0">
              <a:srgbClr val="FFFF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>
            <a:extLst>
              <a:ext uri="{FF2B5EF4-FFF2-40B4-BE49-F238E27FC236}">
                <a16:creationId xmlns:a16="http://schemas.microsoft.com/office/drawing/2014/main" id="{2180B049-4A18-4A28-BDD4-06F3156BD3A0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3303167" y="2027832"/>
            <a:ext cx="246253" cy="2923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86E69FF9-963D-4D68-BFD9-86B62B7D46DD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1628058" y="2553066"/>
            <a:ext cx="246253" cy="2923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F9E0250A-EB3F-48C1-AE2C-66E049327B31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3989387" y="2382930"/>
            <a:ext cx="246253" cy="2923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31522617-1558-45E9-AEDE-2FC471581B6C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5316253" y="3047373"/>
            <a:ext cx="246253" cy="2923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ACC54497-4E88-42FD-9B79-C42C9CF3A510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4448873" y="4511313"/>
            <a:ext cx="246253" cy="2923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8C12EC49-5AE6-4794-9F2D-DDB39DD0837C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4245639" y="3238189"/>
            <a:ext cx="246253" cy="2923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2" name="Flèche : en arc 81">
            <a:extLst>
              <a:ext uri="{FF2B5EF4-FFF2-40B4-BE49-F238E27FC236}">
                <a16:creationId xmlns:a16="http://schemas.microsoft.com/office/drawing/2014/main" id="{F1E606F2-F66E-40FD-85D1-FBBDCA0C7B05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663507" y="3870824"/>
            <a:ext cx="1386865" cy="514777"/>
          </a:xfrm>
          <a:prstGeom prst="circularArrow">
            <a:avLst>
              <a:gd name="adj1" fmla="val 10165"/>
              <a:gd name="adj2" fmla="val 2038655"/>
              <a:gd name="adj3" fmla="val 14653363"/>
              <a:gd name="adj4" fmla="val 1227466"/>
              <a:gd name="adj5" fmla="val 16077"/>
            </a:avLst>
          </a:prstGeom>
          <a:solidFill>
            <a:srgbClr val="FF0000"/>
          </a:solidFill>
          <a:ln w="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3" name="Zone de texte 2">
            <a:extLst>
              <a:ext uri="{FF2B5EF4-FFF2-40B4-BE49-F238E27FC236}">
                <a16:creationId xmlns:a16="http://schemas.microsoft.com/office/drawing/2014/main" id="{E25A5A06-3932-4ADF-A727-AE6ECC7E7D9C}"/>
              </a:ext>
            </a:extLst>
          </p:cNvPr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240883" y="3706445"/>
            <a:ext cx="1308538" cy="39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FR" sz="1400" b="1" dirty="0">
                <a:solidFill>
                  <a:srgbClr val="FF0000"/>
                </a:solidFill>
                <a:highlight>
                  <a:srgbClr val="00FFFF"/>
                </a:highlight>
                <a:latin typeface="Arial Black" pitchFamily="34" charset="0"/>
                <a:ea typeface="Calibri" pitchFamily="34" charset="0"/>
                <a:cs typeface="Times New Roman" pitchFamily="18" charset="0"/>
              </a:rPr>
              <a:t>VIOLENCE</a:t>
            </a:r>
            <a:endParaRPr lang="fr-FR" sz="1400" dirty="0">
              <a:solidFill>
                <a:srgbClr val="FF0000"/>
              </a:solidFill>
              <a:highlight>
                <a:srgbClr val="00FFFF"/>
              </a:highlight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EE96F2E0-4644-488E-9C5A-B87C179DF5ED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2104721" y="4155021"/>
            <a:ext cx="246253" cy="2923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87" name="Connecteur droit avec flèche 86">
            <a:extLst>
              <a:ext uri="{FF2B5EF4-FFF2-40B4-BE49-F238E27FC236}">
                <a16:creationId xmlns:a16="http://schemas.microsoft.com/office/drawing/2014/main" id="{6924B69D-426F-48B4-B853-19CA9B666DE9}"/>
              </a:ext>
            </a:extLst>
          </p:cNvPr>
          <p:cNvCxnSpPr>
            <a:cxnSpLocks/>
          </p:cNvCxnSpPr>
          <p:nvPr>
            <p:custDataLst>
              <p:tags r:id="rId28"/>
            </p:custDataLst>
          </p:nvPr>
        </p:nvCxnSpPr>
        <p:spPr>
          <a:xfrm flipH="1" flipV="1">
            <a:off x="1403648" y="4766228"/>
            <a:ext cx="1272913" cy="5906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9" name="ZoneTexte 68">
            <a:extLst>
              <a:ext uri="{FF2B5EF4-FFF2-40B4-BE49-F238E27FC236}">
                <a16:creationId xmlns:a16="http://schemas.microsoft.com/office/drawing/2014/main" id="{F5BF76BF-2907-4CA8-BE88-5EDC1B715EDE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1905781" y="4679103"/>
            <a:ext cx="246253" cy="2923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pic>
        <p:nvPicPr>
          <p:cNvPr id="57" name="Graphique 56" descr="Partager">
            <a:extLst>
              <a:ext uri="{FF2B5EF4-FFF2-40B4-BE49-F238E27FC236}">
                <a16:creationId xmlns:a16="http://schemas.microsoft.com/office/drawing/2014/main" id="{05A58DC0-5F31-49F8-9517-59183F1E5049}"/>
              </a:ext>
            </a:extLst>
          </p:cNvPr>
          <p:cNvPicPr>
            <a:picLocks noChangeAspect="1"/>
          </p:cNvPicPr>
          <p:nvPr>
            <p:custDataLst>
              <p:tags r:id="rId30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4319972" y="6569968"/>
            <a:ext cx="288032" cy="28803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4B9C619-C05E-49C6-B9C3-F025BB3093CD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87957" y="555485"/>
            <a:ext cx="2806619" cy="1323439"/>
          </a:xfrm>
          <a:prstGeom prst="rect">
            <a:avLst/>
          </a:prstGeom>
          <a:solidFill>
            <a:srgbClr val="A3FFCD"/>
          </a:solidFill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Les actes répétés créent de nouveaux réseaux neuronaux qui génèrent de nouveaux comportements automatiques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2F2A374-5DDD-4FC9-95AF-B32366313530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277851" y="5799112"/>
            <a:ext cx="1963031" cy="885114"/>
          </a:xfrm>
          <a:prstGeom prst="rect">
            <a:avLst/>
          </a:prstGeom>
          <a:solidFill>
            <a:srgbClr val="A3FFCD"/>
          </a:solidFill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Détecter quelque répétition dans sa conduite qui génère de la violence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EEDCB88-4962-4314-BDFC-7518650B070E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0" y="-18469"/>
            <a:ext cx="9144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CIRCUIT DE LA VIOLENCE</a:t>
            </a:r>
          </a:p>
        </p:txBody>
      </p:sp>
      <p:pic>
        <p:nvPicPr>
          <p:cNvPr id="44" name="Image 43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F682F8CA-70E0-4F5D-907A-73433FF01D89}"/>
              </a:ext>
            </a:extLst>
          </p:cNvPr>
          <p:cNvPicPr>
            <a:picLocks noChangeAspect="1"/>
          </p:cNvPicPr>
          <p:nvPr>
            <p:custDataLst>
              <p:tags r:id="rId34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421" y="12749"/>
            <a:ext cx="383548" cy="250140"/>
          </a:xfrm>
          <a:prstGeom prst="rect">
            <a:avLst/>
          </a:prstGeom>
        </p:spPr>
      </p:pic>
      <p:pic>
        <p:nvPicPr>
          <p:cNvPr id="48" name="Image 47" descr="Une image contenant arts de la table, assiette, clipart, vaisselle&#10;&#10;Description générée automatiquement">
            <a:extLst>
              <a:ext uri="{FF2B5EF4-FFF2-40B4-BE49-F238E27FC236}">
                <a16:creationId xmlns:a16="http://schemas.microsoft.com/office/drawing/2014/main" id="{3FEF9F86-FAEE-4D30-9619-2CD79389BD0F}"/>
              </a:ext>
            </a:extLst>
          </p:cNvPr>
          <p:cNvPicPr>
            <a:picLocks noChangeAspect="1"/>
          </p:cNvPicPr>
          <p:nvPr>
            <p:custDataLst>
              <p:tags r:id="rId35"/>
            </p:custDataLst>
          </p:nvPr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1389613" cy="291032"/>
          </a:xfrm>
          <a:prstGeom prst="rect">
            <a:avLst/>
          </a:prstGeom>
        </p:spPr>
      </p:pic>
      <p:sp>
        <p:nvSpPr>
          <p:cNvPr id="49" name="ZoneTexte 48">
            <a:extLst>
              <a:ext uri="{FF2B5EF4-FFF2-40B4-BE49-F238E27FC236}">
                <a16:creationId xmlns:a16="http://schemas.microsoft.com/office/drawing/2014/main" id="{A9FAD32B-2FAC-4402-8A18-D87D662EB6F3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7396638" y="648688"/>
            <a:ext cx="1899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/>
            <a:r>
              <a:rPr lang="es-ES" sz="11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11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Violence externe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0761799B-BDE3-427C-920D-5011967D3325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7430959" y="1087062"/>
            <a:ext cx="18656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Clr>
                <a:srgbClr val="00B0F0"/>
              </a:buClr>
              <a:buSzPct val="120000"/>
            </a:pPr>
            <a:r>
              <a:rPr lang="fr-FR" sz="2000" b="1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Transmission </a:t>
            </a:r>
            <a:b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cette violence </a:t>
            </a:r>
            <a:b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la mémoire et </a:t>
            </a:r>
            <a:b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la conscience, </a:t>
            </a:r>
            <a:b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peut-être avec </a:t>
            </a:r>
            <a:b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déformations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72DC6DFC-4A06-46AA-9B88-932AA0136B8F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7453264" y="2425890"/>
            <a:ext cx="186743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Clr>
                <a:srgbClr val="00B0F0"/>
              </a:buClr>
              <a:buSzPct val="120000"/>
            </a:pPr>
            <a:r>
              <a:rPr lang="fr-FR" sz="2000" b="1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FR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mémoire </a:t>
            </a:r>
            <a:b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envoie d’autres souvenirs à la conscience. </a:t>
            </a:r>
            <a:b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 complète </a:t>
            </a:r>
            <a:b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amplifie le phénomène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D853D86C-0B36-4AC3-B063-1F04636E4716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7477606" y="3974476"/>
            <a:ext cx="185841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Clr>
                <a:srgbClr val="00B0F0"/>
              </a:buClr>
              <a:buSzPct val="120000"/>
            </a:pPr>
            <a:r>
              <a:rPr lang="es-ES" sz="2000" b="1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conscience intègre, interprète </a:t>
            </a:r>
            <a:b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élabore des images afin de donner une </a:t>
            </a:r>
            <a:b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réponse à la violence reçue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69B9E757-14DE-4984-A3C7-CD9E5F82FB6D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7483326" y="5482581"/>
            <a:ext cx="194531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Clr>
                <a:srgbClr val="00B0F0"/>
              </a:buClr>
              <a:buSzPct val="120000"/>
            </a:pPr>
            <a:r>
              <a:rPr lang="es-ES" sz="2000" b="1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centres traduisent les </a:t>
            </a:r>
            <a:b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afin de répondre à la violence reçue.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DB0F8968-0EC0-4308-AE85-E0A5DEA45A2E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7381831" y="210314"/>
            <a:ext cx="1899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Violence interne</a:t>
            </a:r>
          </a:p>
        </p:txBody>
      </p:sp>
    </p:spTree>
    <p:extLst>
      <p:ext uri="{BB962C8B-B14F-4D97-AF65-F5344CB8AC3E}">
        <p14:creationId xmlns:p14="http://schemas.microsoft.com/office/powerpoint/2010/main" val="125729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8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0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9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0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1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heme/theme1.xml><?xml version="1.0" encoding="utf-8"?>
<a:theme xmlns:a="http://schemas.openxmlformats.org/drawingml/2006/main" name="PP Charla Espacio Ailanto - avril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12957</TotalTime>
  <Words>830</Words>
  <Application>Microsoft Office PowerPoint</Application>
  <PresentationFormat>Affichage à l'écran (4:3)</PresentationFormat>
  <Paragraphs>127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</vt:lpstr>
      <vt:lpstr>PP Charla Espacio Ailanto - avril 2016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phmoal</dc:creator>
  <cp:lastModifiedBy>MOAL PHILIPPE</cp:lastModifiedBy>
  <cp:revision>509</cp:revision>
  <dcterms:created xsi:type="dcterms:W3CDTF">2016-05-04T21:13:47Z</dcterms:created>
  <dcterms:modified xsi:type="dcterms:W3CDTF">2019-11-22T09:00:15Z</dcterms:modified>
</cp:coreProperties>
</file>