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8" r:id="rId2"/>
    <p:sldId id="504" r:id="rId3"/>
    <p:sldId id="505" r:id="rId4"/>
    <p:sldId id="506" r:id="rId5"/>
    <p:sldId id="507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A442F387-241E-4079-AD6F-299C144B5BAE}">
          <p14:sldIdLst>
            <p14:sldId id="508"/>
          </p14:sldIdLst>
        </p14:section>
        <p14:section name="Section sans titre" id="{93D7E2D4-6C39-42B5-A5AC-1125ECB6F368}">
          <p14:sldIdLst>
            <p14:sldId id="504"/>
            <p14:sldId id="505"/>
            <p14:sldId id="506"/>
            <p14:sldId id="5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AL PHILIPPE" initials="MP" lastIdx="0" clrIdx="0">
    <p:extLst>
      <p:ext uri="{19B8F6BF-5375-455C-9EA6-DF929625EA0E}">
        <p15:presenceInfo xmlns:p15="http://schemas.microsoft.com/office/powerpoint/2012/main" userId="08336b7b55c543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FF7D7D"/>
    <a:srgbClr val="7F3D07"/>
    <a:srgbClr val="A3FFCD"/>
    <a:srgbClr val="874107"/>
    <a:srgbClr val="371B03"/>
    <a:srgbClr val="FFB9B9"/>
    <a:srgbClr val="DDDDDD"/>
    <a:srgbClr val="B2B2B2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0" autoAdjust="0"/>
    <p:restoredTop sz="94660"/>
  </p:normalViewPr>
  <p:slideViewPr>
    <p:cSldViewPr>
      <p:cViewPr varScale="1">
        <p:scale>
          <a:sx n="110" d="100"/>
          <a:sy n="110" d="100"/>
        </p:scale>
        <p:origin x="20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C669-28C0-457E-9C80-9B6A96AE231D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D18F-235C-4D59-B6AE-86F13BB6E1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1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5DB7-E7D1-4C26-9B8E-23F4D1B668EB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94B3-09E8-474A-9E8F-C7960FE86D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7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E08E-B902-47EE-9210-E6FD423451AD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621B-0C25-4B84-AD4F-E87F963CFE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1285-CFC2-4409-AE2B-B18C3373F6FC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DFCC-FAAB-423C-A1E1-B2114EAF82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6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22B-31E3-44A2-8876-685590EB2B6C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95C03-73F5-4A2B-B1DB-DD94492EA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0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36E8-A5A7-49C0-B43F-14F1868BD2A9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8F55-DC7B-4F66-807A-0B0F79022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9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61511-55C4-441C-A0CB-AC8C6AD6C85D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AFE69-37B3-462B-BE8A-0D6E103854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67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49BB-14DB-4102-B404-8353677974B3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B639-4528-4CEF-8F89-F1793B315E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76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69027-FA35-46EC-8E04-0D3B73D0054F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CE10-6461-4E1D-8059-CBF9FE7018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9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E6E2-E32B-4E04-8CF9-9954FE802D41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3C426-24A4-4EED-804F-B99DB0A6BC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25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64C8-A702-4A8D-9A3B-929EB85A360D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8360-F213-45DF-BE97-BD797E1A0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09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3FA8D-6633-4260-AFB0-6791047CFC90}" type="datetimeFigureOut">
              <a:rPr lang="fr-FR"/>
              <a:pPr>
                <a:defRPr/>
              </a:pPr>
              <a:t>02/08/2019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12DA3C-2C67-480F-87F4-687796F298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svg"/><Relationship Id="rId4" Type="http://schemas.openxmlformats.org/officeDocument/2006/relationships/tags" Target="../tags/tag4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jpe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jpe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3CCCEAED-3FDC-4214-A6F9-235D3B3B0EEC}"/>
              </a:ext>
            </a:extLst>
          </p:cNvPr>
          <p:cNvSpPr txBox="1"/>
          <p:nvPr/>
        </p:nvSpPr>
        <p:spPr>
          <a:xfrm>
            <a:off x="1331639" y="2674078"/>
            <a:ext cx="6758873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051FFDE-937E-44D5-95F4-62586CDF94A0}"/>
              </a:ext>
            </a:extLst>
          </p:cNvPr>
          <p:cNvSpPr txBox="1"/>
          <p:nvPr/>
        </p:nvSpPr>
        <p:spPr>
          <a:xfrm>
            <a:off x="1619672" y="2659559"/>
            <a:ext cx="612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INTERNE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D22262-A049-4E2C-85FF-D21CE80E81B4}"/>
              </a:ext>
            </a:extLst>
          </p:cNvPr>
          <p:cNvSpPr txBox="1"/>
          <p:nvPr/>
        </p:nvSpPr>
        <p:spPr>
          <a:xfrm>
            <a:off x="1331640" y="2017877"/>
            <a:ext cx="6768752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55B5260-601E-4279-A298-6C68BED3B956}"/>
              </a:ext>
            </a:extLst>
          </p:cNvPr>
          <p:cNvSpPr txBox="1"/>
          <p:nvPr/>
        </p:nvSpPr>
        <p:spPr>
          <a:xfrm>
            <a:off x="1477060" y="2017877"/>
            <a:ext cx="641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MUSCULAIRE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EC06374-DE36-4CFA-8C3F-C0674AC2F49F}"/>
              </a:ext>
            </a:extLst>
          </p:cNvPr>
          <p:cNvSpPr txBox="1"/>
          <p:nvPr/>
        </p:nvSpPr>
        <p:spPr>
          <a:xfrm>
            <a:off x="1341518" y="3357028"/>
            <a:ext cx="6758873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DCEFAF-7544-456B-AB3B-AD0CFF50B141}"/>
              </a:ext>
            </a:extLst>
          </p:cNvPr>
          <p:cNvSpPr txBox="1"/>
          <p:nvPr/>
        </p:nvSpPr>
        <p:spPr>
          <a:xfrm>
            <a:off x="1619673" y="3342509"/>
            <a:ext cx="6120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MENTALE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0541A9C-8516-4B80-822B-89E0A82B0A30}"/>
              </a:ext>
            </a:extLst>
          </p:cNvPr>
          <p:cNvSpPr txBox="1"/>
          <p:nvPr/>
        </p:nvSpPr>
        <p:spPr>
          <a:xfrm>
            <a:off x="1331639" y="4039978"/>
            <a:ext cx="6758873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95C4BE-4763-4645-AA97-85784B6DAB14}"/>
              </a:ext>
            </a:extLst>
          </p:cNvPr>
          <p:cNvSpPr txBox="1"/>
          <p:nvPr/>
        </p:nvSpPr>
        <p:spPr>
          <a:xfrm>
            <a:off x="1619672" y="4025459"/>
            <a:ext cx="6120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EXPÉRIENCE DE PAIX</a:t>
            </a:r>
          </a:p>
        </p:txBody>
      </p:sp>
      <p:pic>
        <p:nvPicPr>
          <p:cNvPr id="14" name="Graphique 13" descr="Partager">
            <a:extLst>
              <a:ext uri="{FF2B5EF4-FFF2-40B4-BE49-F238E27FC236}">
                <a16:creationId xmlns:a16="http://schemas.microsoft.com/office/drawing/2014/main" id="{B6D5667F-6A5D-4654-9D9B-23F95F5B2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15" name="Image 14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135969CD-590E-4538-AF7B-B0AB9350A4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12"/>
            <a:ext cx="399660" cy="260648"/>
          </a:xfrm>
          <a:prstGeom prst="rect">
            <a:avLst/>
          </a:prstGeom>
        </p:spPr>
      </p:pic>
      <p:pic>
        <p:nvPicPr>
          <p:cNvPr id="3" name="Image 2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8C85C6E1-7D93-47EC-8B1F-74B98648C0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127"/>
            <a:ext cx="1440160" cy="3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3C2D244-7FB9-4BBF-8FB2-8A0975A3D4A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77" y="1475023"/>
            <a:ext cx="3068727" cy="4057835"/>
          </a:xfrm>
          <a:prstGeom prst="rect">
            <a:avLst/>
          </a:prstGeom>
          <a:ln w="15875">
            <a:noFill/>
          </a:ln>
        </p:spPr>
      </p:pic>
      <p:sp>
        <p:nvSpPr>
          <p:cNvPr id="21" name="Bulle narrative : ronde 20">
            <a:extLst>
              <a:ext uri="{FF2B5EF4-FFF2-40B4-BE49-F238E27FC236}">
                <a16:creationId xmlns:a16="http://schemas.microsoft.com/office/drawing/2014/main" id="{26A84B0D-2C97-4B65-85E3-364DA9AFD1EE}"/>
              </a:ext>
            </a:extLst>
          </p:cNvPr>
          <p:cNvSpPr/>
          <p:nvPr/>
        </p:nvSpPr>
        <p:spPr>
          <a:xfrm>
            <a:off x="6483367" y="3017567"/>
            <a:ext cx="1728191" cy="2332897"/>
          </a:xfrm>
          <a:prstGeom prst="wedgeEllipseCallout">
            <a:avLst>
              <a:gd name="adj1" fmla="val -65819"/>
              <a:gd name="adj2" fmla="val -1146"/>
            </a:avLst>
          </a:prstGeom>
          <a:solidFill>
            <a:schemeClr val="accent5">
              <a:lumMod val="20000"/>
              <a:lumOff val="80000"/>
              <a:alpha val="3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Bulle narrative : ronde 18">
            <a:extLst>
              <a:ext uri="{FF2B5EF4-FFF2-40B4-BE49-F238E27FC236}">
                <a16:creationId xmlns:a16="http://schemas.microsoft.com/office/drawing/2014/main" id="{291B2AB2-756D-4710-BC0E-705C2BF3782A}"/>
              </a:ext>
            </a:extLst>
          </p:cNvPr>
          <p:cNvSpPr/>
          <p:nvPr/>
        </p:nvSpPr>
        <p:spPr>
          <a:xfrm>
            <a:off x="6526924" y="832326"/>
            <a:ext cx="2449570" cy="1828493"/>
          </a:xfrm>
          <a:prstGeom prst="wedgeEllipseCallout">
            <a:avLst>
              <a:gd name="adj1" fmla="val -63081"/>
              <a:gd name="adj2" fmla="val 22719"/>
            </a:avLst>
          </a:prstGeom>
          <a:solidFill>
            <a:schemeClr val="accent5">
              <a:lumMod val="20000"/>
              <a:lumOff val="80000"/>
              <a:alpha val="3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Bulle narrative : ronde 16">
            <a:extLst>
              <a:ext uri="{FF2B5EF4-FFF2-40B4-BE49-F238E27FC236}">
                <a16:creationId xmlns:a16="http://schemas.microsoft.com/office/drawing/2014/main" id="{690F14C2-50DE-41E6-B443-B38BB8B8BC62}"/>
              </a:ext>
            </a:extLst>
          </p:cNvPr>
          <p:cNvSpPr/>
          <p:nvPr/>
        </p:nvSpPr>
        <p:spPr>
          <a:xfrm>
            <a:off x="242351" y="3421058"/>
            <a:ext cx="3068726" cy="1736134"/>
          </a:xfrm>
          <a:prstGeom prst="wedgeEllipseCallout">
            <a:avLst>
              <a:gd name="adj1" fmla="val 61815"/>
              <a:gd name="adj2" fmla="val -8407"/>
            </a:avLst>
          </a:prstGeom>
          <a:solidFill>
            <a:schemeClr val="accent5">
              <a:lumMod val="20000"/>
              <a:lumOff val="80000"/>
              <a:alpha val="3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Bulle narrative : ronde 1">
            <a:extLst>
              <a:ext uri="{FF2B5EF4-FFF2-40B4-BE49-F238E27FC236}">
                <a16:creationId xmlns:a16="http://schemas.microsoft.com/office/drawing/2014/main" id="{5E1F810E-94E8-4105-B41C-080947C1C029}"/>
              </a:ext>
            </a:extLst>
          </p:cNvPr>
          <p:cNvSpPr/>
          <p:nvPr/>
        </p:nvSpPr>
        <p:spPr>
          <a:xfrm>
            <a:off x="207963" y="847359"/>
            <a:ext cx="3103113" cy="2385680"/>
          </a:xfrm>
          <a:prstGeom prst="wedgeEllipseCallout">
            <a:avLst>
              <a:gd name="adj1" fmla="val 55976"/>
              <a:gd name="adj2" fmla="val -3711"/>
            </a:avLst>
          </a:prstGeom>
          <a:solidFill>
            <a:schemeClr val="accent5">
              <a:lumMod val="20000"/>
              <a:lumOff val="80000"/>
              <a:alpha val="3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7B1D8BE-6615-44F7-8146-87BA23C28C4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5872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F0"/>
                </a:solidFill>
                <a:latin typeface="Arial Black" panose="020B0A04020102020204" pitchFamily="34" charset="0"/>
              </a:rPr>
              <a:t>Sentir les points du corps, partant toujours du haut vers le bas, symétriquement, sans s’arrêter sur un point même s’il est tendu.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A2ACAF0-D3D8-469D-8A21-0304CE72A9A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29578" y="865358"/>
            <a:ext cx="24692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fr-FR" sz="1400" b="1" dirty="0">
                <a:highlight>
                  <a:srgbClr val="00FFFF"/>
                </a:highlight>
                <a:latin typeface="Arial Black" panose="020B0A040201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La tête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 cuir chevelu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muscles faciaux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La mandibule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deux yeux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deux côtés du nez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commissures des lèvres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deux mâchoires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852AA4A-C434-418E-B7B2-DB710D4FAAA0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89995" y="3383796"/>
            <a:ext cx="28421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r"/>
            <a:endParaRPr lang="fr-FR" sz="1400" dirty="0">
              <a:latin typeface="Trebuchet MS" panose="020B0603020202020204" pitchFamily="34" charset="0"/>
            </a:endParaRPr>
          </a:p>
          <a:p>
            <a:r>
              <a:rPr lang="fr-FR" sz="1400" b="1" dirty="0">
                <a:latin typeface="Trebuchet MS" panose="020B0603020202020204" pitchFamily="34" charset="0"/>
              </a:rPr>
              <a:t>La tête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muscles pectoraux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L’abdomen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La partie inférieure 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de l’abdomen jusqu’au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bas du tronc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B22303D-8A89-4436-B832-AB053AB4BA7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825230" y="1030928"/>
            <a:ext cx="2151264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9875" algn="l"/>
              </a:tabLst>
            </a:pPr>
            <a:endParaRPr lang="fr-FR" sz="200" b="1" dirty="0">
              <a:solidFill>
                <a:srgbClr val="7F3D07"/>
              </a:solidFill>
              <a:latin typeface="Trebuchet MS" panose="020B0603020202020204" pitchFamily="34" charset="0"/>
            </a:endParaRPr>
          </a:p>
          <a:p>
            <a:r>
              <a:rPr lang="fr-FR" sz="1400" b="1" dirty="0">
                <a:latin typeface="Trebuchet MS" panose="020B0603020202020204" pitchFamily="34" charset="0"/>
              </a:rPr>
              <a:t>La tête</a:t>
            </a:r>
          </a:p>
          <a:p>
            <a:r>
              <a:rPr lang="fr-FR" sz="1400" b="1" dirty="0">
                <a:latin typeface="Trebuchet MS" panose="020B0603020202020204" pitchFamily="34" charset="0"/>
              </a:rPr>
              <a:t>Les deux côtés du cou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épaules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bras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avant-bras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mains</a:t>
            </a:r>
          </a:p>
          <a:p>
            <a:pPr marL="182563"/>
            <a:endParaRPr lang="fr-FR" sz="1050" dirty="0">
              <a:latin typeface="Trebuchet MS" panose="020B0603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CD2B945-CD34-407D-A63B-0379527ED0D4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800897" y="3157556"/>
            <a:ext cx="1453108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fr-FR" sz="1400" b="1" dirty="0">
                <a:latin typeface="Trebuchet MS" panose="020B0603020202020204" pitchFamily="34" charset="0"/>
              </a:rPr>
              <a:t>La tête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La nuque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épaules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omoplates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 dos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muscles fessiers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jambes</a:t>
            </a:r>
            <a:br>
              <a:rPr lang="fr-FR" sz="1400" b="1" dirty="0">
                <a:latin typeface="Trebuchet MS" panose="020B0603020202020204" pitchFamily="34" charset="0"/>
              </a:rPr>
            </a:br>
            <a:r>
              <a:rPr lang="fr-FR" sz="1400" b="1" dirty="0">
                <a:latin typeface="Trebuchet MS" panose="020B0603020202020204" pitchFamily="34" charset="0"/>
              </a:rPr>
              <a:t>Les pieds</a:t>
            </a:r>
          </a:p>
          <a:p>
            <a:pPr marL="182563"/>
            <a:endParaRPr lang="fr-FR" sz="1050" dirty="0">
              <a:latin typeface="Trebuchet MS" panose="020B0603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B48775D-577A-4720-8936-33CD14D2A4A1}"/>
              </a:ext>
            </a:extLst>
          </p:cNvPr>
          <p:cNvSpPr txBox="1"/>
          <p:nvPr/>
        </p:nvSpPr>
        <p:spPr>
          <a:xfrm>
            <a:off x="2915816" y="778290"/>
            <a:ext cx="3595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De l’ouvrage </a:t>
            </a:r>
            <a:r>
              <a:rPr lang="fr-FR" sz="1400" b="1" i="1" dirty="0">
                <a:solidFill>
                  <a:srgbClr val="FF0000"/>
                </a:solidFill>
              </a:rPr>
              <a:t>Autolibération</a:t>
            </a:r>
            <a:r>
              <a:rPr lang="fr-FR" sz="1400" dirty="0"/>
              <a:t> </a:t>
            </a:r>
            <a:r>
              <a:rPr lang="fr-FR" sz="1400" dirty="0">
                <a:solidFill>
                  <a:srgbClr val="FF0000"/>
                </a:solidFill>
              </a:rPr>
              <a:t>de</a:t>
            </a:r>
            <a:r>
              <a:rPr lang="fr-FR" sz="1400" dirty="0"/>
              <a:t> </a:t>
            </a:r>
            <a:r>
              <a:rPr lang="fr-FR" sz="1400" dirty="0">
                <a:solidFill>
                  <a:srgbClr val="FF0000"/>
                </a:solidFill>
              </a:rPr>
              <a:t>Luis Ammann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2667005-D4E5-4F0D-AD07-F0EECECD07A3}"/>
              </a:ext>
            </a:extLst>
          </p:cNvPr>
          <p:cNvSpPr txBox="1"/>
          <p:nvPr/>
        </p:nvSpPr>
        <p:spPr>
          <a:xfrm>
            <a:off x="2410356" y="320810"/>
            <a:ext cx="5113972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1235BAE-1364-4809-B682-034EB26C0C52}"/>
              </a:ext>
            </a:extLst>
          </p:cNvPr>
          <p:cNvSpPr txBox="1"/>
          <p:nvPr/>
        </p:nvSpPr>
        <p:spPr>
          <a:xfrm>
            <a:off x="2555776" y="320810"/>
            <a:ext cx="475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MUSCULAIRE</a:t>
            </a:r>
          </a:p>
        </p:txBody>
      </p:sp>
      <p:pic>
        <p:nvPicPr>
          <p:cNvPr id="29" name="Graphique 28" descr="Partager">
            <a:extLst>
              <a:ext uri="{FF2B5EF4-FFF2-40B4-BE49-F238E27FC236}">
                <a16:creationId xmlns:a16="http://schemas.microsoft.com/office/drawing/2014/main" id="{3774E085-1AD8-467A-AF69-E5FC5279064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24" name="Image 23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D407B730-3D23-44EC-8743-2CF80AED3B0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12"/>
            <a:ext cx="399660" cy="260648"/>
          </a:xfrm>
          <a:prstGeom prst="rect">
            <a:avLst/>
          </a:prstGeom>
        </p:spPr>
      </p:pic>
      <p:pic>
        <p:nvPicPr>
          <p:cNvPr id="25" name="Image 24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FC6BF567-FCA6-4220-AE39-6A0BABC833A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127"/>
            <a:ext cx="1440160" cy="3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7" grpId="0" animBg="1"/>
      <p:bldP spid="2" grpId="0" animBg="1"/>
      <p:bldP spid="15" grpId="0"/>
      <p:bldP spid="16" grpId="0"/>
      <p:bldP spid="18" grpId="0"/>
      <p:bldP spid="20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BBB434E0-4000-4866-B277-6954B62295CB}"/>
              </a:ext>
            </a:extLst>
          </p:cNvPr>
          <p:cNvSpPr txBox="1"/>
          <p:nvPr/>
        </p:nvSpPr>
        <p:spPr>
          <a:xfrm>
            <a:off x="2698388" y="415786"/>
            <a:ext cx="4653744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7B1D8BE-6615-44F7-8146-87BA23C28C4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87524" y="1105450"/>
            <a:ext cx="40324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Sentez vos deux yeux de l’intérieur, sentez fortement les globes oculaires, les muscles qui entourent les deux yeux.</a:t>
            </a:r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</a:p>
          <a:p>
            <a:endParaRPr lang="es-ES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Sentez les deux yeux de l’intérieur en même temps, en les relâchant totalement.</a:t>
            </a:r>
          </a:p>
          <a:p>
            <a:endParaRPr lang="es-ES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Ensuite, “chutez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 ” 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par l’intérieur de votre tête. Laissez-vous glisser à l’intérieur et relâchez-vous complétement. </a:t>
            </a:r>
          </a:p>
          <a:p>
            <a:endParaRPr lang="es-ES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Continuez en vous laissant chuter comme par un tube vers les poumons, puis vers l’abdomen.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Descendez en relâchant à l’intérieur jusqu’au bas-ventre, puis jusqu’au bas </a:t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du tronc. </a:t>
            </a:r>
          </a:p>
          <a:p>
            <a:endParaRPr lang="es-ES" sz="1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fr-FR" sz="1600" b="1" dirty="0">
                <a:solidFill>
                  <a:srgbClr val="FF0000"/>
                </a:solidFill>
                <a:latin typeface="+mn-lt"/>
              </a:rPr>
              <a:t>Pratiquer plusieurs fois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43C66D7-BF17-40E7-B5D0-0FE7A4CF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29683"/>
            <a:ext cx="4347256" cy="474025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B13EBDE-43BE-4DDA-9836-BB9B36D9A2F9}"/>
              </a:ext>
            </a:extLst>
          </p:cNvPr>
          <p:cNvSpPr txBox="1"/>
          <p:nvPr/>
        </p:nvSpPr>
        <p:spPr>
          <a:xfrm>
            <a:off x="2843808" y="415786"/>
            <a:ext cx="429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INTERNE</a:t>
            </a:r>
          </a:p>
        </p:txBody>
      </p:sp>
      <p:pic>
        <p:nvPicPr>
          <p:cNvPr id="10" name="Graphique 9" descr="Partager">
            <a:extLst>
              <a:ext uri="{FF2B5EF4-FFF2-40B4-BE49-F238E27FC236}">
                <a16:creationId xmlns:a16="http://schemas.microsoft.com/office/drawing/2014/main" id="{0601F164-6FF2-43FF-A88A-E38C2C0466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12" name="Image 1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4A0AE82-C6ED-4CF2-BD98-7746B0E8EB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12"/>
            <a:ext cx="399660" cy="260648"/>
          </a:xfrm>
          <a:prstGeom prst="rect">
            <a:avLst/>
          </a:prstGeom>
        </p:spPr>
      </p:pic>
      <p:pic>
        <p:nvPicPr>
          <p:cNvPr id="13" name="Image 12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032004A0-1F1E-4A8B-8C88-D574947C77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127"/>
            <a:ext cx="1440160" cy="3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7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B7B1D8BE-6615-44F7-8146-87BA23C28C4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95536" y="1295407"/>
            <a:ext cx="42387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Sentez votre tête, le cuir chevelu. 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Puis, en-dessous, le crane.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Sentez maintenant votre cerveau de l’intérieur. 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Sentez-le comme s’il était tendu. 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Relâchez cette tension de votre cerveau </a:t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vers le bas, comme si la relaxation descendait.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Continuez de relâcher la tension, </a:t>
            </a:r>
            <a:b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comme si la partie supérieure de votre cerveau devenait douce et agréable.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Descendez vers le centre de votre cerveau, plus bas que le centre, vers la gorge, chaque fois plus cotonneux, plus doux, plus tiède.</a:t>
            </a:r>
          </a:p>
          <a:p>
            <a:endParaRPr lang="fr-FR" sz="1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fr-FR" sz="1600" b="1" dirty="0">
                <a:solidFill>
                  <a:srgbClr val="FF0000"/>
                </a:solidFill>
              </a:rPr>
              <a:t>Pratiquer plusieurs fois</a:t>
            </a:r>
            <a:endParaRPr lang="fr-FR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sz="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E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Image 4" descr="Une image contenant objet&#10;&#10;Description générée automatiquement">
            <a:extLst>
              <a:ext uri="{FF2B5EF4-FFF2-40B4-BE49-F238E27FC236}">
                <a16:creationId xmlns:a16="http://schemas.microsoft.com/office/drawing/2014/main" id="{3FAC9A02-D52D-4880-BD5A-0D52B36AB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88840"/>
            <a:ext cx="3960440" cy="273630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0707B52-BBA0-46C6-84DE-6F84E4C0A294}"/>
              </a:ext>
            </a:extLst>
          </p:cNvPr>
          <p:cNvSpPr txBox="1"/>
          <p:nvPr/>
        </p:nvSpPr>
        <p:spPr>
          <a:xfrm>
            <a:off x="2523249" y="498652"/>
            <a:ext cx="4528145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FC4F74D-862B-4AC2-AF1B-B8E4D72787D8}"/>
              </a:ext>
            </a:extLst>
          </p:cNvPr>
          <p:cNvSpPr txBox="1"/>
          <p:nvPr/>
        </p:nvSpPr>
        <p:spPr>
          <a:xfrm>
            <a:off x="2668669" y="498652"/>
            <a:ext cx="423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RELAXATION MENTALE</a:t>
            </a:r>
          </a:p>
        </p:txBody>
      </p:sp>
      <p:pic>
        <p:nvPicPr>
          <p:cNvPr id="10" name="Graphique 9" descr="Partager">
            <a:extLst>
              <a:ext uri="{FF2B5EF4-FFF2-40B4-BE49-F238E27FC236}">
                <a16:creationId xmlns:a16="http://schemas.microsoft.com/office/drawing/2014/main" id="{B8CE2E00-C407-4574-A151-64F57B8420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9972" y="6569968"/>
            <a:ext cx="288032" cy="288032"/>
          </a:xfrm>
          <a:prstGeom prst="rect">
            <a:avLst/>
          </a:prstGeom>
        </p:spPr>
      </p:pic>
      <p:pic>
        <p:nvPicPr>
          <p:cNvPr id="12" name="Image 11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64573EF6-7046-4950-9F43-B87643B351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12"/>
            <a:ext cx="399660" cy="260648"/>
          </a:xfrm>
          <a:prstGeom prst="rect">
            <a:avLst/>
          </a:prstGeom>
        </p:spPr>
      </p:pic>
      <p:pic>
        <p:nvPicPr>
          <p:cNvPr id="13" name="Image 12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57251E12-20E2-476B-B152-CE4069ED21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127"/>
            <a:ext cx="1440160" cy="3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B7B1D8BE-6615-44F7-8146-87BA23C28C4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51520" y="1028395"/>
            <a:ext cx="403244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Imagine une sphère transparente qui, en descendant d'en haut, entre par la tête et finit par se loger au centre de ta poitrine, au niveau du cœur. 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Une fois logé là, elle s’étend lentement, comme si elle s’agrandissait de plus en plus, jusqu'aux limites de ton corps tout entier.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Quand la sensation, qui a commencé au centre de la poitrine, s'est répandue dans </a:t>
            </a:r>
            <a: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tout ton 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corps jusqu'à ses limites, expérimente la paix intérieure qui </a:t>
            </a:r>
            <a: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agit </a:t>
            </a:r>
            <a:b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d'elle-même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jusqu'à atteindre une </a:t>
            </a:r>
            <a: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sorte </a:t>
            </a:r>
            <a:b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fr-FR" sz="16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de </a:t>
            </a: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luminosité intérieure.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Tu peux rester dans cet état quelques minutes. 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Puis, fait revenir la sensation et l'image jusqu’à la poitrine, près du cœur.</a:t>
            </a:r>
          </a:p>
          <a:p>
            <a:endParaRPr lang="fr-FR" sz="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</a:rPr>
              <a:t>De là, fait revenir la sphère de nouveau à la tête, jusqu’à la faire disparaitre par où elle était venu au début de l'exercice.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0921AE0-AF0F-4068-92DC-B263B592C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12776"/>
            <a:ext cx="4340927" cy="492392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FFC7D165-BFD5-436D-9D65-83767C408BE0}"/>
              </a:ext>
            </a:extLst>
          </p:cNvPr>
          <p:cNvSpPr txBox="1"/>
          <p:nvPr/>
        </p:nvSpPr>
        <p:spPr>
          <a:xfrm>
            <a:off x="2771800" y="351182"/>
            <a:ext cx="4340927" cy="4326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1654A8C-2C8C-49CB-9892-00FF11566CF3}"/>
              </a:ext>
            </a:extLst>
          </p:cNvPr>
          <p:cNvSpPr txBox="1"/>
          <p:nvPr/>
        </p:nvSpPr>
        <p:spPr>
          <a:xfrm>
            <a:off x="2917220" y="35118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EXPÉRIENCE DE PAIX</a:t>
            </a:r>
          </a:p>
        </p:txBody>
      </p:sp>
      <p:pic>
        <p:nvPicPr>
          <p:cNvPr id="8" name="Image 7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E986EC75-D8D5-4D1B-9135-FCE7FC4F88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3612"/>
            <a:ext cx="399660" cy="260648"/>
          </a:xfrm>
          <a:prstGeom prst="rect">
            <a:avLst/>
          </a:prstGeom>
        </p:spPr>
      </p:pic>
      <p:pic>
        <p:nvPicPr>
          <p:cNvPr id="9" name="Image 8" descr="Une image contenant arts de la table, assiette, clipart, vaisselle&#10;&#10;Description générée automatiquement">
            <a:extLst>
              <a:ext uri="{FF2B5EF4-FFF2-40B4-BE49-F238E27FC236}">
                <a16:creationId xmlns:a16="http://schemas.microsoft.com/office/drawing/2014/main" id="{6409E74C-9220-4CF2-BC5B-C184C34533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127"/>
            <a:ext cx="1440160" cy="30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8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PP Charla Espacio Ailanto - avril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12374</TotalTime>
  <Words>271</Words>
  <Application>Microsoft Office PowerPoint</Application>
  <PresentationFormat>Affichage à l'écran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Trebuchet MS</vt:lpstr>
      <vt:lpstr>PP Charla Espacio Ailanto - avril 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phmoal</dc:creator>
  <cp:lastModifiedBy>MOAL PHILIPPE</cp:lastModifiedBy>
  <cp:revision>456</cp:revision>
  <dcterms:created xsi:type="dcterms:W3CDTF">2016-05-04T21:13:47Z</dcterms:created>
  <dcterms:modified xsi:type="dcterms:W3CDTF">2019-08-02T14:45:56Z</dcterms:modified>
</cp:coreProperties>
</file>