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2" r:id="rId2"/>
    <p:sldId id="455" r:id="rId3"/>
    <p:sldId id="499" r:id="rId4"/>
    <p:sldId id="500" r:id="rId5"/>
    <p:sldId id="501" r:id="rId6"/>
    <p:sldId id="434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A442F387-241E-4079-AD6F-299C144B5BAE}">
          <p14:sldIdLst>
            <p14:sldId id="452"/>
            <p14:sldId id="455"/>
            <p14:sldId id="499"/>
            <p14:sldId id="500"/>
            <p14:sldId id="501"/>
            <p14:sldId id="434"/>
          </p14:sldIdLst>
        </p14:section>
        <p14:section name="Section sans titre" id="{93D7E2D4-6C39-42B5-A5AC-1125ECB6F36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AL PHILIPPE" initials="MP" lastIdx="0" clrIdx="0">
    <p:extLst>
      <p:ext uri="{19B8F6BF-5375-455C-9EA6-DF929625EA0E}">
        <p15:presenceInfo xmlns:p15="http://schemas.microsoft.com/office/powerpoint/2012/main" userId="08336b7b55c543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FFCD"/>
    <a:srgbClr val="CC0099"/>
    <a:srgbClr val="874107"/>
    <a:srgbClr val="FFFFF3"/>
    <a:srgbClr val="FF7D7D"/>
    <a:srgbClr val="7F3D07"/>
    <a:srgbClr val="371B03"/>
    <a:srgbClr val="FFB9B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0" autoAdjust="0"/>
    <p:restoredTop sz="94660"/>
  </p:normalViewPr>
  <p:slideViewPr>
    <p:cSldViewPr>
      <p:cViewPr varScale="1">
        <p:scale>
          <a:sx n="110" d="100"/>
          <a:sy n="110" d="100"/>
        </p:scale>
        <p:origin x="207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C669-28C0-457E-9C80-9B6A96AE231D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D18F-235C-4D59-B6AE-86F13BB6E1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1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5DB7-E7D1-4C26-9B8E-23F4D1B668EB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94B3-09E8-474A-9E8F-C7960FE86D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79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E08E-B902-47EE-9210-E6FD423451AD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621B-0C25-4B84-AD4F-E87F963CFE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92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1285-CFC2-4409-AE2B-B18C3373F6FC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DFCC-FAAB-423C-A1E1-B2114EAF82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86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C22B-31E3-44A2-8876-685590EB2B6C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5C03-73F5-4A2B-B1DB-DD94492EA8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0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636E8-A5A7-49C0-B43F-14F1868BD2A9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8F55-DC7B-4F66-807A-0B0F790221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9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61511-55C4-441C-A0CB-AC8C6AD6C85D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FE69-37B3-462B-BE8A-0D6E103854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67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D49BB-14DB-4102-B404-8353677974B3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B639-4528-4CEF-8F89-F1793B315E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76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9027-FA35-46EC-8E04-0D3B73D0054F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CE10-6461-4E1D-8059-CBF9FE7018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9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2E6E2-E32B-4E04-8CF9-9954FE802D41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C426-24A4-4EED-804F-B99DB0A6BC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5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964C8-A702-4A8D-9A3B-929EB85A360D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8360-F213-45DF-BE97-BD797E1A0C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0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33FA8D-6633-4260-AFB0-6791047CFC90}" type="datetimeFigureOut">
              <a:rPr lang="fr-FR"/>
              <a:pPr>
                <a:defRPr/>
              </a:pPr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12DA3C-2C67-480F-87F4-687796F298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image" Target="../media/image4.jpe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30.xml"/><Relationship Id="rId21" Type="http://schemas.openxmlformats.org/officeDocument/2006/relationships/image" Target="../media/image1.png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image" Target="../media/image4.jpeg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image" Target="../media/image3.jpeg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3" Type="http://schemas.openxmlformats.org/officeDocument/2006/relationships/tags" Target="../tags/tag49.xml"/><Relationship Id="rId21" Type="http://schemas.openxmlformats.org/officeDocument/2006/relationships/image" Target="../media/image2.svg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image" Target="../media/image1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image" Target="../media/image4.jpeg"/><Relationship Id="rId10" Type="http://schemas.openxmlformats.org/officeDocument/2006/relationships/tags" Target="../tags/tag5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image" Target="../media/image1.png"/><Relationship Id="rId18" Type="http://schemas.openxmlformats.org/officeDocument/2006/relationships/image" Target="../media/image8.svg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7.png"/><Relationship Id="rId2" Type="http://schemas.openxmlformats.org/officeDocument/2006/relationships/tags" Target="../tags/tag66.xml"/><Relationship Id="rId16" Type="http://schemas.openxmlformats.org/officeDocument/2006/relationships/image" Target="../media/image6.svg"/><Relationship Id="rId20" Type="http://schemas.openxmlformats.org/officeDocument/2006/relationships/image" Target="../media/image4.jpeg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image" Target="../media/image5.png"/><Relationship Id="rId10" Type="http://schemas.openxmlformats.org/officeDocument/2006/relationships/tags" Target="../tags/tag74.xml"/><Relationship Id="rId19" Type="http://schemas.openxmlformats.org/officeDocument/2006/relationships/image" Target="../media/image3.jpeg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CF85A2-F490-4779-BFB7-3F60770419F4}"/>
              </a:ext>
            </a:extLst>
          </p:cNvPr>
          <p:cNvSpPr/>
          <p:nvPr/>
        </p:nvSpPr>
        <p:spPr>
          <a:xfrm>
            <a:off x="647564" y="609343"/>
            <a:ext cx="784887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CONCIENCIA Y NO-VIOLENCIA</a:t>
            </a:r>
            <a:br>
              <a:rPr lang="es-ES" b="1" spc="300" dirty="0"/>
            </a:br>
            <a:br>
              <a:rPr lang="es-ES" sz="800" dirty="0"/>
            </a:br>
            <a:r>
              <a:rPr lang="es-ES" dirty="0"/>
              <a:t>Estudio de los mecanismos </a:t>
            </a:r>
            <a:br>
              <a:rPr lang="es-ES" dirty="0"/>
            </a:br>
            <a:r>
              <a:rPr lang="es-ES" dirty="0"/>
              <a:t>de reversibilidad de la conciencia </a:t>
            </a:r>
            <a:br>
              <a:rPr lang="es-ES" dirty="0"/>
            </a:br>
            <a:r>
              <a:rPr lang="es-ES" dirty="0"/>
              <a:t>y prácticas en relación con la experiencia personal.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82CC071-D6F2-4CDB-BD00-9C6EB25D2431}"/>
              </a:ext>
            </a:extLst>
          </p:cNvPr>
          <p:cNvSpPr txBox="1"/>
          <p:nvPr/>
        </p:nvSpPr>
        <p:spPr>
          <a:xfrm>
            <a:off x="4114800" y="297397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D9BB38D-AA2A-408B-BF81-19B260078847}"/>
              </a:ext>
            </a:extLst>
          </p:cNvPr>
          <p:cNvSpPr txBox="1"/>
          <p:nvPr/>
        </p:nvSpPr>
        <p:spPr>
          <a:xfrm>
            <a:off x="1475656" y="2564904"/>
            <a:ext cx="6012668" cy="293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75">
              <a:lnSpc>
                <a:spcPct val="80000"/>
              </a:lnSpc>
            </a:pPr>
            <a:br>
              <a:rPr lang="es-ES" sz="1050" dirty="0"/>
            </a:br>
            <a:r>
              <a:rPr lang="es-ES" sz="2000" b="1" dirty="0"/>
              <a:t>EL REGISTRO </a:t>
            </a:r>
            <a:br>
              <a:rPr lang="es-ES" sz="2000" b="1" dirty="0"/>
            </a:br>
            <a:r>
              <a:rPr lang="es-ES" sz="2000" b="1" dirty="0"/>
              <a:t>DE LA RESPUESTA VIOLENTA</a:t>
            </a:r>
            <a:br>
              <a:rPr lang="es-ES" sz="2400" b="1" dirty="0"/>
            </a:br>
            <a:r>
              <a:rPr lang="es-ES" sz="1200" b="1" dirty="0">
                <a:solidFill>
                  <a:srgbClr val="FF0000"/>
                </a:solidFill>
              </a:rPr>
              <a:t>Teoría, intercambio en grupo y bibliografía</a:t>
            </a:r>
          </a:p>
          <a:p>
            <a:pPr marL="1793875">
              <a:lnSpc>
                <a:spcPct val="80000"/>
              </a:lnSpc>
            </a:pPr>
            <a:br>
              <a:rPr lang="es-ES" dirty="0"/>
            </a:br>
            <a:r>
              <a:rPr lang="es-ES" sz="2000" b="1" dirty="0"/>
              <a:t>APERCEPCIÓN</a:t>
            </a:r>
            <a:br>
              <a:rPr lang="es-ES" sz="2400" dirty="0"/>
            </a:br>
            <a:r>
              <a:rPr lang="es-ES" sz="1200" b="1" dirty="0">
                <a:solidFill>
                  <a:srgbClr val="FF0000"/>
                </a:solidFill>
              </a:rPr>
              <a:t>Teoría, practicas y bibliografía</a:t>
            </a:r>
            <a:br>
              <a:rPr lang="es-ES" sz="2400" dirty="0"/>
            </a:br>
            <a:br>
              <a:rPr lang="es-ES" dirty="0"/>
            </a:br>
            <a:r>
              <a:rPr lang="es-ES" sz="2000" b="1" dirty="0"/>
              <a:t>EVOCACIÓN</a:t>
            </a:r>
            <a:br>
              <a:rPr lang="es-ES" sz="2400" dirty="0"/>
            </a:br>
            <a:r>
              <a:rPr lang="es-ES" sz="1200" b="1" dirty="0">
                <a:solidFill>
                  <a:srgbClr val="FF0000"/>
                </a:solidFill>
              </a:rPr>
              <a:t>Teoría, practicas y bibliografía</a:t>
            </a:r>
            <a:endParaRPr lang="es-ES" dirty="0">
              <a:solidFill>
                <a:srgbClr val="FF0000"/>
              </a:solidFill>
            </a:endParaRPr>
          </a:p>
          <a:p>
            <a:pPr marL="1793875">
              <a:lnSpc>
                <a:spcPct val="80000"/>
              </a:lnSpc>
            </a:pPr>
            <a:endParaRPr lang="es-ES" b="1" dirty="0"/>
          </a:p>
          <a:p>
            <a:pPr marL="1793875">
              <a:lnSpc>
                <a:spcPct val="80000"/>
              </a:lnSpc>
            </a:pPr>
            <a:r>
              <a:rPr lang="es-ES" sz="2000" b="1" dirty="0"/>
              <a:t>CONCIENCIA DE SI</a:t>
            </a:r>
            <a:br>
              <a:rPr lang="es-ES" sz="2400" dirty="0"/>
            </a:br>
            <a:r>
              <a:rPr lang="es-ES" sz="1200" b="1" dirty="0">
                <a:solidFill>
                  <a:srgbClr val="FF0000"/>
                </a:solidFill>
              </a:rPr>
              <a:t>Teoría, practicas y bibliografía</a:t>
            </a:r>
            <a:endParaRPr lang="es-ES" b="1" dirty="0"/>
          </a:p>
          <a:p>
            <a:pPr marL="1793875">
              <a:lnSpc>
                <a:spcPct val="80000"/>
              </a:lnSpc>
            </a:pPr>
            <a:endParaRPr lang="es-ES" dirty="0"/>
          </a:p>
        </p:txBody>
      </p:sp>
      <p:pic>
        <p:nvPicPr>
          <p:cNvPr id="6" name="Graphique 5" descr="Partager">
            <a:extLst>
              <a:ext uri="{FF2B5EF4-FFF2-40B4-BE49-F238E27FC236}">
                <a16:creationId xmlns:a16="http://schemas.microsoft.com/office/drawing/2014/main" id="{21863EA3-83DF-46FB-A5FF-D822F386DE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8" name="Image 7" descr="Une image contenant clipart, assiette, arts de la table, vaisselle&#10;&#10;Description générée automatiquement">
            <a:extLst>
              <a:ext uri="{FF2B5EF4-FFF2-40B4-BE49-F238E27FC236}">
                <a16:creationId xmlns:a16="http://schemas.microsoft.com/office/drawing/2014/main" id="{E75103B5-1FB8-4F5C-A181-749BE78890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" y="-3291"/>
            <a:ext cx="1620274" cy="335947"/>
          </a:xfrm>
          <a:prstGeom prst="rect">
            <a:avLst/>
          </a:prstGeom>
        </p:spPr>
      </p:pic>
      <p:pic>
        <p:nvPicPr>
          <p:cNvPr id="9" name="Image 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871A1DB-ED96-48FE-93CE-DC42750937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077" y="21925"/>
            <a:ext cx="430644" cy="28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3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oneTexte 37">
            <a:extLst>
              <a:ext uri="{FF2B5EF4-FFF2-40B4-BE49-F238E27FC236}">
                <a16:creationId xmlns:a16="http://schemas.microsoft.com/office/drawing/2014/main" id="{501CF6D5-112B-4888-95FA-66C91BAB2FD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 rot="21247834">
            <a:off x="4712822" y="3889621"/>
            <a:ext cx="81785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100" b="1" dirty="0">
                <a:solidFill>
                  <a:srgbClr val="FF0000"/>
                </a:solidFill>
                <a:latin typeface="Arial Black" panose="020B0A04020102020204" pitchFamily="34" charset="0"/>
              </a:rPr>
              <a:t>IMAGEN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079502" y="2427538"/>
            <a:ext cx="990663" cy="7968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ES" sz="1200" dirty="0"/>
          </a:p>
        </p:txBody>
      </p:sp>
      <p:sp>
        <p:nvSpPr>
          <p:cNvPr id="6" name="Ellipse 5"/>
          <p:cNvSpPr/>
          <p:nvPr>
            <p:custDataLst>
              <p:tags r:id="rId3"/>
            </p:custDataLst>
          </p:nvPr>
        </p:nvSpPr>
        <p:spPr>
          <a:xfrm>
            <a:off x="2555776" y="1196752"/>
            <a:ext cx="4882334" cy="464339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Ellipse 6"/>
          <p:cNvSpPr/>
          <p:nvPr>
            <p:custDataLst>
              <p:tags r:id="rId4"/>
            </p:custDataLst>
          </p:nvPr>
        </p:nvSpPr>
        <p:spPr>
          <a:xfrm>
            <a:off x="5262673" y="1680588"/>
            <a:ext cx="1269936" cy="11453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Ellipse 7"/>
          <p:cNvSpPr/>
          <p:nvPr>
            <p:custDataLst>
              <p:tags r:id="rId5"/>
            </p:custDataLst>
          </p:nvPr>
        </p:nvSpPr>
        <p:spPr>
          <a:xfrm>
            <a:off x="5570769" y="3220428"/>
            <a:ext cx="1554262" cy="145107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Rectangle à coins arrondis 8"/>
          <p:cNvSpPr/>
          <p:nvPr>
            <p:custDataLst>
              <p:tags r:id="rId6"/>
            </p:custDataLst>
          </p:nvPr>
        </p:nvSpPr>
        <p:spPr>
          <a:xfrm>
            <a:off x="3199536" y="3690344"/>
            <a:ext cx="1376996" cy="10040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10" name="Connecteur droit avec flèche 9"/>
          <p:cNvCxnSpPr>
            <a:cxnSpLocks/>
          </p:cNvCxnSpPr>
          <p:nvPr>
            <p:custDataLst>
              <p:tags r:id="rId7"/>
            </p:custDataLst>
          </p:nvPr>
        </p:nvCxnSpPr>
        <p:spPr>
          <a:xfrm flipV="1">
            <a:off x="2234239" y="2825536"/>
            <a:ext cx="840442" cy="1"/>
          </a:xfrm>
          <a:prstGeom prst="straightConnector1">
            <a:avLst/>
          </a:prstGeom>
          <a:ln w="635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Zone de texte 28"/>
          <p:cNvSpPr txBox="1"/>
          <p:nvPr>
            <p:custDataLst>
              <p:tags r:id="rId8"/>
            </p:custDataLst>
          </p:nvPr>
        </p:nvSpPr>
        <p:spPr>
          <a:xfrm>
            <a:off x="5706522" y="3801675"/>
            <a:ext cx="1774979" cy="374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CONCIENCIA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16" name="Zone de texte 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9519" y="2591577"/>
            <a:ext cx="1713680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VIOLENCIA</a:t>
            </a:r>
          </a:p>
        </p:txBody>
      </p:sp>
      <p:sp>
        <p:nvSpPr>
          <p:cNvPr id="17" name="Zone de texte 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9408" y="3978678"/>
            <a:ext cx="1554732" cy="36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VIOLENCIA</a:t>
            </a:r>
            <a:endParaRPr lang="es-ES" sz="1600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1" name="Connecteur droit avec flèche 20"/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6017313" y="2702259"/>
            <a:ext cx="142354" cy="758010"/>
          </a:xfrm>
          <a:prstGeom prst="straightConnector1">
            <a:avLst/>
          </a:prstGeom>
          <a:ln w="63500" cmpd="sng">
            <a:solidFill>
              <a:srgbClr val="FF0000"/>
            </a:solidFill>
            <a:prstDash val="soli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4BACF28D-3ACF-4FCA-9DC8-E72A39D26EEB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128669" y="2111936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MEMORIA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887979" y="2649495"/>
            <a:ext cx="1356315" cy="2296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SENTIDOS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5" name="Flèche : en arc 24">
            <a:extLst>
              <a:ext uri="{FF2B5EF4-FFF2-40B4-BE49-F238E27FC236}">
                <a16:creationId xmlns:a16="http://schemas.microsoft.com/office/drawing/2014/main" id="{8AC18B64-907F-4CA6-A937-EDD7F3F7993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 rot="848816">
            <a:off x="2233461" y="3517027"/>
            <a:ext cx="1453861" cy="593118"/>
          </a:xfrm>
          <a:prstGeom prst="circularArrow">
            <a:avLst>
              <a:gd name="adj1" fmla="val 10165"/>
              <a:gd name="adj2" fmla="val 2038655"/>
              <a:gd name="adj3" fmla="val 14653363"/>
              <a:gd name="adj4" fmla="val 1227466"/>
              <a:gd name="adj5" fmla="val 16077"/>
            </a:avLst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A8EBC366-723C-4C67-B707-F2327CEF9A34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>
            <a:off x="4015332" y="2960309"/>
            <a:ext cx="1729566" cy="758328"/>
          </a:xfrm>
          <a:prstGeom prst="straightConnector1">
            <a:avLst/>
          </a:prstGeom>
          <a:ln w="63500" cmpd="sng">
            <a:solidFill>
              <a:srgbClr val="FF0000"/>
            </a:solidFill>
            <a:prstDash val="soli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0EDBCBB7-0D1F-4DC3-A432-276977F6FA28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 flipV="1">
            <a:off x="4015332" y="2296171"/>
            <a:ext cx="1403308" cy="406088"/>
          </a:xfrm>
          <a:prstGeom prst="straightConnector1">
            <a:avLst/>
          </a:prstGeom>
          <a:ln w="63500" cmpd="sng">
            <a:solidFill>
              <a:srgbClr val="FF0000"/>
            </a:solidFill>
            <a:prstDash val="soli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8EA6D99-5680-4A36-ABEE-37E286C81056}"/>
              </a:ext>
            </a:extLst>
          </p:cNvPr>
          <p:cNvSpPr/>
          <p:nvPr/>
        </p:nvSpPr>
        <p:spPr>
          <a:xfrm>
            <a:off x="3748428" y="-22371"/>
            <a:ext cx="522007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REGISTRO DE LA RESPUESTA VIOLENTA</a:t>
            </a:r>
            <a:endParaRPr lang="es-E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Flèche courbée vers la gauche 2">
            <a:extLst>
              <a:ext uri="{FF2B5EF4-FFF2-40B4-BE49-F238E27FC236}">
                <a16:creationId xmlns:a16="http://schemas.microsoft.com/office/drawing/2014/main" id="{AB546C26-2007-4E92-8C13-62082243DE1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5708465">
            <a:off x="3505003" y="3019376"/>
            <a:ext cx="1478580" cy="4112391"/>
          </a:xfrm>
          <a:prstGeom prst="curvedLeftArrow">
            <a:avLst>
              <a:gd name="adj1" fmla="val 36853"/>
              <a:gd name="adj2" fmla="val 73628"/>
              <a:gd name="adj3" fmla="val 30656"/>
            </a:avLst>
          </a:prstGeom>
          <a:solidFill>
            <a:srgbClr val="92D05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D1CB1BCD-EE71-4D01-9CD8-026D4B134951}"/>
              </a:ext>
            </a:extLst>
          </p:cNvPr>
          <p:cNvCxnSpPr>
            <a:cxnSpLocks/>
          </p:cNvCxnSpPr>
          <p:nvPr>
            <p:custDataLst>
              <p:tags r:id="rId18"/>
            </p:custDataLst>
          </p:nvPr>
        </p:nvCxnSpPr>
        <p:spPr>
          <a:xfrm>
            <a:off x="5814880" y="2566156"/>
            <a:ext cx="291650" cy="1043313"/>
          </a:xfrm>
          <a:prstGeom prst="straightConnector1">
            <a:avLst/>
          </a:prstGeom>
          <a:ln w="133350" cmpd="sng">
            <a:solidFill>
              <a:srgbClr val="92D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Zone de texte 2">
            <a:extLst>
              <a:ext uri="{FF2B5EF4-FFF2-40B4-BE49-F238E27FC236}">
                <a16:creationId xmlns:a16="http://schemas.microsoft.com/office/drawing/2014/main" id="{B1C9C875-886C-47DB-8E61-B09C6952DFE6}"/>
              </a:ext>
            </a:extLst>
          </p:cNvPr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3209" y="3727343"/>
            <a:ext cx="1851369" cy="36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500" b="1" dirty="0">
                <a:solidFill>
                  <a:schemeClr val="accent5">
                    <a:lumMod val="75000"/>
                  </a:schemeClr>
                </a:solidFill>
                <a:highlight>
                  <a:srgbClr val="FFFFF3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NUEVA RESPUESTA </a:t>
            </a:r>
            <a:br>
              <a:rPr lang="es-ES" sz="1500" b="1" dirty="0">
                <a:solidFill>
                  <a:schemeClr val="accent5">
                    <a:lumMod val="75000"/>
                  </a:schemeClr>
                </a:solidFill>
                <a:highlight>
                  <a:srgbClr val="FFFFF3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lang="es-ES" sz="1500" b="1" dirty="0">
                <a:solidFill>
                  <a:schemeClr val="accent5">
                    <a:lumMod val="75000"/>
                  </a:schemeClr>
                </a:solidFill>
                <a:highlight>
                  <a:srgbClr val="FFFFF3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NO-VIOLENTA</a:t>
            </a:r>
            <a:endParaRPr lang="es-ES" sz="1500" dirty="0">
              <a:solidFill>
                <a:schemeClr val="accent5">
                  <a:lumMod val="75000"/>
                </a:schemeClr>
              </a:solidFill>
              <a:highlight>
                <a:srgbClr val="FFFFF3"/>
              </a:highlight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8BD8642-0453-4E4C-898A-126E4C5DE616}"/>
              </a:ext>
            </a:extLst>
          </p:cNvPr>
          <p:cNvCxnSpPr>
            <a:cxnSpLocks/>
          </p:cNvCxnSpPr>
          <p:nvPr>
            <p:custDataLst>
              <p:tags r:id="rId20"/>
            </p:custDataLst>
          </p:nvPr>
        </p:nvCxnSpPr>
        <p:spPr>
          <a:xfrm flipH="1">
            <a:off x="4454908" y="4070462"/>
            <a:ext cx="1225968" cy="121901"/>
          </a:xfrm>
          <a:prstGeom prst="straightConnector1">
            <a:avLst/>
          </a:prstGeom>
          <a:ln w="63500" cmpd="sng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cxnSpLocks/>
            <a:endCxn id="17" idx="3"/>
          </p:cNvCxnSpPr>
          <p:nvPr>
            <p:custDataLst>
              <p:tags r:id="rId21"/>
            </p:custDataLst>
          </p:nvPr>
        </p:nvCxnSpPr>
        <p:spPr>
          <a:xfrm flipH="1" flipV="1">
            <a:off x="1944140" y="4160805"/>
            <a:ext cx="1417990" cy="47234"/>
          </a:xfrm>
          <a:prstGeom prst="straightConnector1">
            <a:avLst/>
          </a:prstGeom>
          <a:ln w="63500" cmpd="sng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Zone de texte 26"/>
          <p:cNvSpPr txBox="1"/>
          <p:nvPr>
            <p:custDataLst>
              <p:tags r:id="rId22"/>
            </p:custDataLst>
          </p:nvPr>
        </p:nvSpPr>
        <p:spPr>
          <a:xfrm>
            <a:off x="3195677" y="3820577"/>
            <a:ext cx="1409716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CENTROS </a:t>
            </a:r>
            <a:br>
              <a:rPr lang="es-ES" sz="1200" b="1" dirty="0">
                <a:latin typeface="Arial Black"/>
                <a:ea typeface="Calibri"/>
                <a:cs typeface="Times New Roman"/>
              </a:rPr>
            </a:br>
            <a:r>
              <a:rPr lang="es-ES" sz="1200" b="1" dirty="0">
                <a:latin typeface="Arial Black"/>
                <a:ea typeface="Calibri"/>
                <a:cs typeface="Times New Roman"/>
              </a:rPr>
              <a:t>de RESPUESTA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pic>
        <p:nvPicPr>
          <p:cNvPr id="56" name="Graphique 55" descr="Partager">
            <a:extLst>
              <a:ext uri="{FF2B5EF4-FFF2-40B4-BE49-F238E27FC236}">
                <a16:creationId xmlns:a16="http://schemas.microsoft.com/office/drawing/2014/main" id="{B513CD39-CF74-42C8-85F7-CCA6B143B78F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C488F70-185E-4516-BE54-70A509C3B605}"/>
              </a:ext>
            </a:extLst>
          </p:cNvPr>
          <p:cNvSpPr txBox="1"/>
          <p:nvPr/>
        </p:nvSpPr>
        <p:spPr>
          <a:xfrm>
            <a:off x="877710" y="4962982"/>
            <a:ext cx="22322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Darse cuenta </a:t>
            </a:r>
            <a:br>
              <a:rPr lang="es-ES" sz="17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s-ES" sz="17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 respuesta violenta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253926CA-97CB-4A41-8264-0A1D283D3406}"/>
              </a:ext>
            </a:extLst>
          </p:cNvPr>
          <p:cNvCxnSpPr>
            <a:cxnSpLocks/>
          </p:cNvCxnSpPr>
          <p:nvPr>
            <p:custDataLst>
              <p:tags r:id="rId23"/>
            </p:custDataLst>
          </p:nvPr>
        </p:nvCxnSpPr>
        <p:spPr>
          <a:xfrm flipV="1">
            <a:off x="2839510" y="3033462"/>
            <a:ext cx="732819" cy="1152014"/>
          </a:xfrm>
          <a:prstGeom prst="straightConnector1">
            <a:avLst/>
          </a:prstGeom>
          <a:ln w="133350" cmpd="sng">
            <a:solidFill>
              <a:srgbClr val="92D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136B9D54-6E97-49DE-A218-3044484CE4B4}"/>
              </a:ext>
            </a:extLst>
          </p:cNvPr>
          <p:cNvCxnSpPr>
            <a:cxnSpLocks/>
          </p:cNvCxnSpPr>
          <p:nvPr>
            <p:custDataLst>
              <p:tags r:id="rId24"/>
            </p:custDataLst>
          </p:nvPr>
        </p:nvCxnSpPr>
        <p:spPr>
          <a:xfrm flipH="1">
            <a:off x="1861258" y="4104820"/>
            <a:ext cx="1500872" cy="61901"/>
          </a:xfrm>
          <a:prstGeom prst="straightConnector1">
            <a:avLst/>
          </a:prstGeom>
          <a:ln w="133350" cmpd="sng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64990413-12B3-4035-8EA8-152096F192B3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 rot="21408894">
            <a:off x="4893790" y="3755032"/>
            <a:ext cx="704039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IMAGEN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F9569B20-CB00-4745-AC28-4EA02242A19A}"/>
              </a:ext>
            </a:extLst>
          </p:cNvPr>
          <p:cNvCxnSpPr>
            <a:cxnSpLocks/>
          </p:cNvCxnSpPr>
          <p:nvPr>
            <p:custDataLst>
              <p:tags r:id="rId26"/>
            </p:custDataLst>
          </p:nvPr>
        </p:nvCxnSpPr>
        <p:spPr>
          <a:xfrm flipH="1">
            <a:off x="4377659" y="3964016"/>
            <a:ext cx="1349833" cy="92319"/>
          </a:xfrm>
          <a:prstGeom prst="straightConnector1">
            <a:avLst/>
          </a:prstGeom>
          <a:ln w="133350" cmpd="sng">
            <a:solidFill>
              <a:srgbClr val="92D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261B3EB2-EFC8-4EF8-9652-0054D0452A89}"/>
              </a:ext>
            </a:extLst>
          </p:cNvPr>
          <p:cNvCxnSpPr>
            <a:cxnSpLocks/>
          </p:cNvCxnSpPr>
          <p:nvPr>
            <p:custDataLst>
              <p:tags r:id="rId27"/>
            </p:custDataLst>
          </p:nvPr>
        </p:nvCxnSpPr>
        <p:spPr>
          <a:xfrm flipV="1">
            <a:off x="3945080" y="2422681"/>
            <a:ext cx="1735796" cy="537628"/>
          </a:xfrm>
          <a:prstGeom prst="straightConnector1">
            <a:avLst/>
          </a:prstGeom>
          <a:ln w="133350" cmpd="sng">
            <a:solidFill>
              <a:srgbClr val="92D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1" name="Image 40" descr="Une image contenant clipart, assiette, arts de la table, vaisselle&#10;&#10;Description générée automatiquement">
            <a:extLst>
              <a:ext uri="{FF2B5EF4-FFF2-40B4-BE49-F238E27FC236}">
                <a16:creationId xmlns:a16="http://schemas.microsoft.com/office/drawing/2014/main" id="{B1FD8746-E25C-468A-86A1-16A8FA0203E8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" y="-3291"/>
            <a:ext cx="1620274" cy="335947"/>
          </a:xfrm>
          <a:prstGeom prst="rect">
            <a:avLst/>
          </a:prstGeom>
        </p:spPr>
      </p:pic>
      <p:pic>
        <p:nvPicPr>
          <p:cNvPr id="43" name="Image 4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5433064-E94D-428B-B4E0-FEBF27F8ABD9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077" y="21925"/>
            <a:ext cx="430644" cy="28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8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8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1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2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3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3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 animBg="1"/>
      <p:bldP spid="6" grpId="0" animBg="1"/>
      <p:bldP spid="7" grpId="0" animBg="1"/>
      <p:bldP spid="8" grpId="0" animBg="1"/>
      <p:bldP spid="9" grpId="0" animBg="1"/>
      <p:bldP spid="15" grpId="0"/>
      <p:bldP spid="16" grpId="0"/>
      <p:bldP spid="17" grpId="0"/>
      <p:bldP spid="22" grpId="0"/>
      <p:bldP spid="28" grpId="0"/>
      <p:bldP spid="25" grpId="0" animBg="1"/>
      <p:bldP spid="30" grpId="0"/>
      <p:bldP spid="31" grpId="0" animBg="1"/>
      <p:bldP spid="48" grpId="0"/>
      <p:bldP spid="13" grpId="0"/>
      <p:bldP spid="2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3079502" y="2427538"/>
            <a:ext cx="990663" cy="7968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ES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2555776" y="1196752"/>
            <a:ext cx="4882334" cy="464339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5262673" y="1680588"/>
            <a:ext cx="1269936" cy="11453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5570769" y="3220428"/>
            <a:ext cx="1554262" cy="145107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3199536" y="3690344"/>
            <a:ext cx="1376996" cy="10040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Zone de texte 28"/>
          <p:cNvSpPr txBox="1"/>
          <p:nvPr>
            <p:custDataLst>
              <p:tags r:id="rId6"/>
            </p:custDataLst>
          </p:nvPr>
        </p:nvSpPr>
        <p:spPr>
          <a:xfrm>
            <a:off x="5706522" y="3801675"/>
            <a:ext cx="1774979" cy="374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CONCIENCIA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4BACF28D-3ACF-4FCA-9DC8-E72A39D26EEB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128669" y="2111936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MEMORIA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887979" y="2649495"/>
            <a:ext cx="1356315" cy="2296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SENTIDOS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8EA6D99-5680-4A36-ABEE-37E286C81056}"/>
              </a:ext>
            </a:extLst>
          </p:cNvPr>
          <p:cNvSpPr/>
          <p:nvPr/>
        </p:nvSpPr>
        <p:spPr>
          <a:xfrm>
            <a:off x="7020272" y="-29515"/>
            <a:ext cx="241176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APERCEPCIÓN</a:t>
            </a:r>
            <a:endParaRPr lang="es-E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 de texte 26"/>
          <p:cNvSpPr txBox="1"/>
          <p:nvPr>
            <p:custDataLst>
              <p:tags r:id="rId9"/>
            </p:custDataLst>
          </p:nvPr>
        </p:nvSpPr>
        <p:spPr>
          <a:xfrm>
            <a:off x="3195677" y="3820577"/>
            <a:ext cx="1409716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CENTROS </a:t>
            </a:r>
            <a:br>
              <a:rPr lang="es-ES" sz="1200" b="1" dirty="0">
                <a:latin typeface="Arial Black"/>
                <a:ea typeface="Calibri"/>
                <a:cs typeface="Times New Roman"/>
              </a:rPr>
            </a:br>
            <a:r>
              <a:rPr lang="es-ES" sz="1200" b="1" dirty="0">
                <a:latin typeface="Arial Black"/>
                <a:ea typeface="Calibri"/>
                <a:cs typeface="Times New Roman"/>
              </a:rPr>
              <a:t>de RESPUESTA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pic>
        <p:nvPicPr>
          <p:cNvPr id="56" name="Graphique 55" descr="Partager">
            <a:extLst>
              <a:ext uri="{FF2B5EF4-FFF2-40B4-BE49-F238E27FC236}">
                <a16:creationId xmlns:a16="http://schemas.microsoft.com/office/drawing/2014/main" id="{B513CD39-CF74-42C8-85F7-CCA6B143B78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692AE702-BA11-43F4-AB15-3429C44E5FB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 rot="12118833">
            <a:off x="3943400" y="2915089"/>
            <a:ext cx="1924271" cy="705579"/>
          </a:xfrm>
          <a:prstGeom prst="rightArrow">
            <a:avLst/>
          </a:prstGeom>
          <a:solidFill>
            <a:srgbClr val="92D05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Flèche : droite 34">
            <a:extLst>
              <a:ext uri="{FF2B5EF4-FFF2-40B4-BE49-F238E27FC236}">
                <a16:creationId xmlns:a16="http://schemas.microsoft.com/office/drawing/2014/main" id="{9D6B6839-CFFB-46F6-8BD5-B6FE45500DD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 rot="10800000">
            <a:off x="2243662" y="2764325"/>
            <a:ext cx="891969" cy="480251"/>
          </a:xfrm>
          <a:prstGeom prst="rightArrow">
            <a:avLst/>
          </a:prstGeom>
          <a:solidFill>
            <a:srgbClr val="92D05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 : en arc 39">
            <a:extLst>
              <a:ext uri="{FF2B5EF4-FFF2-40B4-BE49-F238E27FC236}">
                <a16:creationId xmlns:a16="http://schemas.microsoft.com/office/drawing/2014/main" id="{29DA6C24-A5FF-4214-A09F-59A64A10B9E2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 rot="1313915">
            <a:off x="3198807" y="1708370"/>
            <a:ext cx="1236949" cy="1265698"/>
          </a:xfrm>
          <a:prstGeom prst="circularArrow">
            <a:avLst>
              <a:gd name="adj1" fmla="val 18185"/>
              <a:gd name="adj2" fmla="val 2023527"/>
              <a:gd name="adj3" fmla="val 15269151"/>
              <a:gd name="adj4" fmla="val 7222213"/>
              <a:gd name="adj5" fmla="val 18402"/>
            </a:avLst>
          </a:prstGeom>
          <a:solidFill>
            <a:srgbClr val="92D050"/>
          </a:solidFill>
          <a:ln w="3175"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B16B9C9-2709-4881-9887-F515943DB93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5184" y="2031050"/>
            <a:ext cx="22643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Darse cuenta de </a:t>
            </a:r>
            <a:b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la </a:t>
            </a:r>
            <a:r>
              <a:rPr lang="es-ES" sz="1400" b="1" dirty="0">
                <a:solidFill>
                  <a:srgbClr val="FF0000"/>
                </a:solidFill>
                <a:latin typeface="Arial Black" panose="020B0A04020102020204" pitchFamily="34" charset="0"/>
              </a:rPr>
              <a:t>violencia social</a:t>
            </a: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:</a:t>
            </a:r>
            <a:r>
              <a:rPr lang="es-ES" sz="1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física, económica,</a:t>
            </a:r>
          </a:p>
          <a:p>
            <a:pPr algn="r"/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racial, psicológica, religiosa, sexual </a:t>
            </a:r>
            <a:b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e institucional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0FA8DC3-0F47-4517-8449-62C319171340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4020474" y="1471086"/>
            <a:ext cx="19093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Darse cuenta </a:t>
            </a:r>
            <a:b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por ejemplo, </a:t>
            </a:r>
            <a:b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de las </a:t>
            </a:r>
            <a:b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es-ES" sz="1400" b="1" dirty="0">
                <a:solidFill>
                  <a:srgbClr val="FF0000"/>
                </a:solidFill>
                <a:latin typeface="Arial Black" panose="020B0A04020102020204" pitchFamily="34" charset="0"/>
              </a:rPr>
              <a:t>tensiones</a:t>
            </a:r>
            <a:endParaRPr lang="fr-FR" sz="1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1027FD1B-AB45-4C23-BED0-E038045F9A4D}"/>
              </a:ext>
            </a:extLst>
          </p:cNvPr>
          <p:cNvSpPr txBox="1"/>
          <p:nvPr/>
        </p:nvSpPr>
        <p:spPr>
          <a:xfrm>
            <a:off x="4570037" y="284955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APERCEPCIÓN</a:t>
            </a:r>
          </a:p>
        </p:txBody>
      </p:sp>
      <p:sp>
        <p:nvSpPr>
          <p:cNvPr id="50" name="Zone de texte 2">
            <a:extLst>
              <a:ext uri="{FF2B5EF4-FFF2-40B4-BE49-F238E27FC236}">
                <a16:creationId xmlns:a16="http://schemas.microsoft.com/office/drawing/2014/main" id="{7B9A0BE8-5C01-4691-9606-815C6CEFC810}"/>
              </a:ext>
            </a:extLst>
          </p:cNvPr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4584" y="3657029"/>
            <a:ext cx="1851369" cy="36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500" b="1" dirty="0">
                <a:solidFill>
                  <a:schemeClr val="accent5">
                    <a:lumMod val="75000"/>
                  </a:schemeClr>
                </a:solidFill>
                <a:highlight>
                  <a:srgbClr val="FFFFF3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NO-VIOLENCIA</a:t>
            </a:r>
            <a:endParaRPr lang="es-ES" sz="1500" dirty="0">
              <a:solidFill>
                <a:schemeClr val="accent5">
                  <a:lumMod val="75000"/>
                </a:schemeClr>
              </a:solidFill>
              <a:highlight>
                <a:srgbClr val="FFFFF3"/>
              </a:highlight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95146DB1-9797-4FC8-B434-40216042D0E5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 flipH="1">
            <a:off x="1948123" y="4159929"/>
            <a:ext cx="1427196" cy="0"/>
          </a:xfrm>
          <a:prstGeom prst="straightConnector1">
            <a:avLst/>
          </a:prstGeom>
          <a:ln w="92075" cmpd="sng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BA20C42C-4362-41A4-AC74-8CCF53928B3C}"/>
              </a:ext>
            </a:extLst>
          </p:cNvPr>
          <p:cNvCxnSpPr>
            <a:cxnSpLocks/>
            <a:stCxn id="15" idx="1"/>
          </p:cNvCxnSpPr>
          <p:nvPr>
            <p:custDataLst>
              <p:tags r:id="rId17"/>
            </p:custDataLst>
          </p:nvPr>
        </p:nvCxnSpPr>
        <p:spPr>
          <a:xfrm flipH="1">
            <a:off x="4463988" y="3989000"/>
            <a:ext cx="1242534" cy="112051"/>
          </a:xfrm>
          <a:prstGeom prst="straightConnector1">
            <a:avLst/>
          </a:prstGeom>
          <a:ln w="92075" cmpd="sng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Flèche : en arc 52">
            <a:extLst>
              <a:ext uri="{FF2B5EF4-FFF2-40B4-BE49-F238E27FC236}">
                <a16:creationId xmlns:a16="http://schemas.microsoft.com/office/drawing/2014/main" id="{5813E6D3-430A-48BB-9FC3-5FC3F79AB31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 rot="848816">
            <a:off x="2241218" y="3454510"/>
            <a:ext cx="1453861" cy="656597"/>
          </a:xfrm>
          <a:prstGeom prst="circularArrow">
            <a:avLst>
              <a:gd name="adj1" fmla="val 10165"/>
              <a:gd name="adj2" fmla="val 2038655"/>
              <a:gd name="adj3" fmla="val 14653363"/>
              <a:gd name="adj4" fmla="val 1227466"/>
              <a:gd name="adj5" fmla="val 16077"/>
            </a:avLst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849F50-F23E-46F3-8763-5722A8CE7C9C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 rot="21331992">
            <a:off x="4868272" y="3790203"/>
            <a:ext cx="704039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IMAGEN</a:t>
            </a:r>
          </a:p>
        </p:txBody>
      </p:sp>
      <p:pic>
        <p:nvPicPr>
          <p:cNvPr id="27" name="Image 26" descr="Une image contenant clipart, assiette, arts de la table, vaisselle&#10;&#10;Description générée automatiquement">
            <a:extLst>
              <a:ext uri="{FF2B5EF4-FFF2-40B4-BE49-F238E27FC236}">
                <a16:creationId xmlns:a16="http://schemas.microsoft.com/office/drawing/2014/main" id="{C89EB0EC-C32F-4D0C-AB0E-5014BA79E858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" y="-3291"/>
            <a:ext cx="1620274" cy="335947"/>
          </a:xfrm>
          <a:prstGeom prst="rect">
            <a:avLst/>
          </a:prstGeom>
        </p:spPr>
      </p:pic>
      <p:pic>
        <p:nvPicPr>
          <p:cNvPr id="31" name="Image 3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8D4C442-4EAF-4985-B7B9-D66B6C883A2C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077" y="21925"/>
            <a:ext cx="430644" cy="28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0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8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5" grpId="0"/>
      <p:bldP spid="22" grpId="0"/>
      <p:bldP spid="28" grpId="0"/>
      <p:bldP spid="30" grpId="0"/>
      <p:bldP spid="13" grpId="0"/>
      <p:bldP spid="32" grpId="0" animBg="1"/>
      <p:bldP spid="35" grpId="0" animBg="1"/>
      <p:bldP spid="40" grpId="0" animBg="1"/>
      <p:bldP spid="43" grpId="0"/>
      <p:bldP spid="44" grpId="0"/>
      <p:bldP spid="49" grpId="0"/>
      <p:bldP spid="50" grpId="0"/>
      <p:bldP spid="53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3079502" y="2427538"/>
            <a:ext cx="990663" cy="7968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ES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2555776" y="1196752"/>
            <a:ext cx="4882334" cy="464339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5262673" y="1680588"/>
            <a:ext cx="1269936" cy="11453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5570769" y="3220428"/>
            <a:ext cx="1554262" cy="145107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3199536" y="3690344"/>
            <a:ext cx="1376996" cy="10040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Zone de texte 28"/>
          <p:cNvSpPr txBox="1"/>
          <p:nvPr>
            <p:custDataLst>
              <p:tags r:id="rId6"/>
            </p:custDataLst>
          </p:nvPr>
        </p:nvSpPr>
        <p:spPr>
          <a:xfrm>
            <a:off x="5706522" y="3801675"/>
            <a:ext cx="1774979" cy="374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CONCIENCIA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4BACF28D-3ACF-4FCA-9DC8-E72A39D26EEB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128669" y="2111936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MEMORIA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887979" y="2649495"/>
            <a:ext cx="1356315" cy="2296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SENTIDOS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8EA6D99-5680-4A36-ABEE-37E286C81056}"/>
              </a:ext>
            </a:extLst>
          </p:cNvPr>
          <p:cNvSpPr/>
          <p:nvPr/>
        </p:nvSpPr>
        <p:spPr>
          <a:xfrm>
            <a:off x="7190521" y="-15671"/>
            <a:ext cx="21237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EVOCACIÓN</a:t>
            </a:r>
            <a:endParaRPr lang="es-E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 de texte 26"/>
          <p:cNvSpPr txBox="1"/>
          <p:nvPr>
            <p:custDataLst>
              <p:tags r:id="rId9"/>
            </p:custDataLst>
          </p:nvPr>
        </p:nvSpPr>
        <p:spPr>
          <a:xfrm>
            <a:off x="3195677" y="3820577"/>
            <a:ext cx="1409716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CENTROS </a:t>
            </a:r>
            <a:br>
              <a:rPr lang="es-ES" sz="1200" b="1" dirty="0">
                <a:latin typeface="Arial Black"/>
                <a:ea typeface="Calibri"/>
                <a:cs typeface="Times New Roman"/>
              </a:rPr>
            </a:br>
            <a:r>
              <a:rPr lang="es-ES" sz="1200" b="1" dirty="0">
                <a:latin typeface="Arial Black"/>
                <a:ea typeface="Calibri"/>
                <a:cs typeface="Times New Roman"/>
              </a:rPr>
              <a:t>de RESPUESTA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pic>
        <p:nvPicPr>
          <p:cNvPr id="56" name="Graphique 55" descr="Partager">
            <a:extLst>
              <a:ext uri="{FF2B5EF4-FFF2-40B4-BE49-F238E27FC236}">
                <a16:creationId xmlns:a16="http://schemas.microsoft.com/office/drawing/2014/main" id="{B513CD39-CF74-42C8-85F7-CCA6B143B78F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692AE702-BA11-43F4-AB15-3429C44E5FB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 rot="15539055">
            <a:off x="5433149" y="2746415"/>
            <a:ext cx="1191154" cy="705579"/>
          </a:xfrm>
          <a:prstGeom prst="rightArrow">
            <a:avLst/>
          </a:prstGeom>
          <a:solidFill>
            <a:srgbClr val="92D05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Flèche : en arc 39">
            <a:extLst>
              <a:ext uri="{FF2B5EF4-FFF2-40B4-BE49-F238E27FC236}">
                <a16:creationId xmlns:a16="http://schemas.microsoft.com/office/drawing/2014/main" id="{29DA6C24-A5FF-4214-A09F-59A64A10B9E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 rot="1178417">
            <a:off x="5674819" y="884080"/>
            <a:ext cx="1320006" cy="1392945"/>
          </a:xfrm>
          <a:prstGeom prst="circularArrow">
            <a:avLst>
              <a:gd name="adj1" fmla="val 18185"/>
              <a:gd name="adj2" fmla="val 2023527"/>
              <a:gd name="adj3" fmla="val 15269151"/>
              <a:gd name="adj4" fmla="val 7222213"/>
              <a:gd name="adj5" fmla="val 18402"/>
            </a:avLst>
          </a:prstGeom>
          <a:solidFill>
            <a:srgbClr val="92D050"/>
          </a:solidFill>
          <a:ln w="3175"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0FA8DC3-0F47-4517-8449-62C319171340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628144" y="521476"/>
            <a:ext cx="16162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Recuerdo de experiencias </a:t>
            </a:r>
            <a:b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de </a:t>
            </a:r>
            <a:r>
              <a:rPr lang="es-ES" sz="1400" b="1" dirty="0">
                <a:solidFill>
                  <a:srgbClr val="FF0000"/>
                </a:solidFill>
                <a:latin typeface="Arial Black" panose="020B0A04020102020204" pitchFamily="34" charset="0"/>
              </a:rPr>
              <a:t>violencia</a:t>
            </a: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. </a:t>
            </a:r>
            <a:b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Por ejemplo una que genera </a:t>
            </a:r>
            <a:r>
              <a:rPr lang="es-ES" sz="1400" b="1" dirty="0">
                <a:solidFill>
                  <a:srgbClr val="FF0000"/>
                </a:solidFill>
                <a:latin typeface="Arial Black" panose="020B0A04020102020204" pitchFamily="34" charset="0"/>
              </a:rPr>
              <a:t>resentimiento</a:t>
            </a:r>
            <a:r>
              <a:rPr lang="es-ES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.</a:t>
            </a:r>
            <a:endParaRPr lang="fr-FR" sz="14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1027FD1B-AB45-4C23-BED0-E038045F9A4D}"/>
              </a:ext>
            </a:extLst>
          </p:cNvPr>
          <p:cNvSpPr txBox="1"/>
          <p:nvPr/>
        </p:nvSpPr>
        <p:spPr>
          <a:xfrm>
            <a:off x="5802116" y="2866531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EVOCACIÓN</a:t>
            </a:r>
          </a:p>
        </p:txBody>
      </p:sp>
      <p:sp>
        <p:nvSpPr>
          <p:cNvPr id="50" name="Zone de texte 2">
            <a:extLst>
              <a:ext uri="{FF2B5EF4-FFF2-40B4-BE49-F238E27FC236}">
                <a16:creationId xmlns:a16="http://schemas.microsoft.com/office/drawing/2014/main" id="{7B9A0BE8-5C01-4691-9606-815C6CEFC810}"/>
              </a:ext>
            </a:extLst>
          </p:cNvPr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4080" y="3940221"/>
            <a:ext cx="2047378" cy="36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300" b="1" dirty="0">
                <a:solidFill>
                  <a:schemeClr val="accent5">
                    <a:lumMod val="75000"/>
                  </a:schemeClr>
                </a:solidFill>
                <a:highlight>
                  <a:srgbClr val="FFFFF3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ACTOS DE RECONCILIACIÓN</a:t>
            </a:r>
            <a:endParaRPr lang="es-ES" sz="1300" dirty="0">
              <a:solidFill>
                <a:schemeClr val="accent5">
                  <a:lumMod val="75000"/>
                </a:schemeClr>
              </a:solidFill>
              <a:highlight>
                <a:srgbClr val="FFFFF3"/>
              </a:highlight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95146DB1-9797-4FC8-B434-40216042D0E5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 flipH="1">
            <a:off x="1948123" y="4159929"/>
            <a:ext cx="1427196" cy="0"/>
          </a:xfrm>
          <a:prstGeom prst="straightConnector1">
            <a:avLst/>
          </a:prstGeom>
          <a:ln w="92075" cmpd="sng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BA20C42C-4362-41A4-AC74-8CCF53928B3C}"/>
              </a:ext>
            </a:extLst>
          </p:cNvPr>
          <p:cNvCxnSpPr>
            <a:cxnSpLocks/>
            <a:stCxn id="15" idx="1"/>
          </p:cNvCxnSpPr>
          <p:nvPr>
            <p:custDataLst>
              <p:tags r:id="rId15"/>
            </p:custDataLst>
          </p:nvPr>
        </p:nvCxnSpPr>
        <p:spPr>
          <a:xfrm flipH="1">
            <a:off x="4463988" y="3989000"/>
            <a:ext cx="1242534" cy="112051"/>
          </a:xfrm>
          <a:prstGeom prst="straightConnector1">
            <a:avLst/>
          </a:prstGeom>
          <a:ln w="92075" cmpd="sng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Flèche : en arc 52">
            <a:extLst>
              <a:ext uri="{FF2B5EF4-FFF2-40B4-BE49-F238E27FC236}">
                <a16:creationId xmlns:a16="http://schemas.microsoft.com/office/drawing/2014/main" id="{5813E6D3-430A-48BB-9FC3-5FC3F79AB31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848816">
            <a:off x="2250895" y="3376521"/>
            <a:ext cx="1453861" cy="735788"/>
          </a:xfrm>
          <a:prstGeom prst="circularArrow">
            <a:avLst>
              <a:gd name="adj1" fmla="val 10165"/>
              <a:gd name="adj2" fmla="val 2038655"/>
              <a:gd name="adj3" fmla="val 14653363"/>
              <a:gd name="adj4" fmla="val 1227466"/>
              <a:gd name="adj5" fmla="val 16077"/>
            </a:avLst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E10D9EED-B0A2-4C16-83EF-73717F200A0F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 rot="21331992">
            <a:off x="4868272" y="3790203"/>
            <a:ext cx="704039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IMAGEN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05D3657-09F8-4FDB-8992-0E5C4F8AC6C4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3029533" y="3245640"/>
            <a:ext cx="24065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b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RECONCILIACIÓN INTERNA</a:t>
            </a:r>
          </a:p>
        </p:txBody>
      </p:sp>
      <p:pic>
        <p:nvPicPr>
          <p:cNvPr id="26" name="Image 25" descr="Une image contenant clipart, assiette, arts de la table, vaisselle&#10;&#10;Description générée automatiquement">
            <a:extLst>
              <a:ext uri="{FF2B5EF4-FFF2-40B4-BE49-F238E27FC236}">
                <a16:creationId xmlns:a16="http://schemas.microsoft.com/office/drawing/2014/main" id="{6FFA56AB-9B16-4FB5-A44C-0C529931D74F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" y="-3291"/>
            <a:ext cx="1620274" cy="335947"/>
          </a:xfrm>
          <a:prstGeom prst="rect">
            <a:avLst/>
          </a:prstGeom>
        </p:spPr>
      </p:pic>
      <p:pic>
        <p:nvPicPr>
          <p:cNvPr id="27" name="Image 2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ABC2A4A-32D5-4C14-9329-1218EA339068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077" y="21925"/>
            <a:ext cx="430644" cy="28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9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8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5" grpId="0"/>
      <p:bldP spid="22" grpId="0"/>
      <p:bldP spid="28" grpId="0"/>
      <p:bldP spid="30" grpId="0"/>
      <p:bldP spid="13" grpId="0"/>
      <p:bldP spid="32" grpId="0" animBg="1"/>
      <p:bldP spid="40" grpId="0" animBg="1"/>
      <p:bldP spid="44" grpId="0"/>
      <p:bldP spid="49" grpId="0"/>
      <p:bldP spid="50" grpId="0"/>
      <p:bldP spid="53" grpId="0" animBg="1"/>
      <p:bldP spid="55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Connecteur 1">
            <a:extLst>
              <a:ext uri="{FF2B5EF4-FFF2-40B4-BE49-F238E27FC236}">
                <a16:creationId xmlns:a16="http://schemas.microsoft.com/office/drawing/2014/main" id="{DF2D5547-EBDE-4D75-B605-1337E18BDF8D}"/>
              </a:ext>
            </a:extLst>
          </p:cNvPr>
          <p:cNvSpPr/>
          <p:nvPr/>
        </p:nvSpPr>
        <p:spPr>
          <a:xfrm rot="849441">
            <a:off x="327573" y="1107569"/>
            <a:ext cx="7431747" cy="5137896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5847217" y="3925723"/>
            <a:ext cx="353563" cy="347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ES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5471592" y="3275768"/>
            <a:ext cx="2074022" cy="2267129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6504438" y="3529552"/>
            <a:ext cx="520449" cy="49534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6530374" y="4146918"/>
            <a:ext cx="813426" cy="85704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5996070" y="4660156"/>
            <a:ext cx="465441" cy="3753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Zone de texte 28"/>
          <p:cNvSpPr txBox="1"/>
          <p:nvPr>
            <p:custDataLst>
              <p:tags r:id="rId6"/>
            </p:custDataLst>
          </p:nvPr>
        </p:nvSpPr>
        <p:spPr>
          <a:xfrm>
            <a:off x="6596305" y="4301482"/>
            <a:ext cx="362651" cy="3216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4BACF28D-3ACF-4FCA-9DC8-E72A39D26EEB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538940" y="3603660"/>
            <a:ext cx="451443" cy="23694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M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864643" y="3965651"/>
            <a:ext cx="318709" cy="1812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S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13" name="Zone de texte 26"/>
          <p:cNvSpPr txBox="1"/>
          <p:nvPr>
            <p:custDataLst>
              <p:tags r:id="rId9"/>
            </p:custDataLst>
          </p:nvPr>
        </p:nvSpPr>
        <p:spPr>
          <a:xfrm>
            <a:off x="5982006" y="4707047"/>
            <a:ext cx="440219" cy="32850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CR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pic>
        <p:nvPicPr>
          <p:cNvPr id="56" name="Graphique 55" descr="Partager">
            <a:extLst>
              <a:ext uri="{FF2B5EF4-FFF2-40B4-BE49-F238E27FC236}">
                <a16:creationId xmlns:a16="http://schemas.microsoft.com/office/drawing/2014/main" id="{B513CD39-CF74-42C8-85F7-CCA6B143B78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27984" y="6442573"/>
            <a:ext cx="288032" cy="288032"/>
          </a:xfrm>
          <a:prstGeom prst="rect">
            <a:avLst/>
          </a:prstGeom>
        </p:spPr>
      </p:pic>
      <p:pic>
        <p:nvPicPr>
          <p:cNvPr id="23" name="Graphique 22" descr="Ville">
            <a:extLst>
              <a:ext uri="{FF2B5EF4-FFF2-40B4-BE49-F238E27FC236}">
                <a16:creationId xmlns:a16="http://schemas.microsoft.com/office/drawing/2014/main" id="{42F219BF-9BE0-4F4D-BD98-22834AA0BEC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359668" y="791116"/>
            <a:ext cx="3049488" cy="3049488"/>
          </a:xfrm>
          <a:prstGeom prst="rect">
            <a:avLst/>
          </a:prstGeom>
        </p:spPr>
      </p:pic>
      <p:pic>
        <p:nvPicPr>
          <p:cNvPr id="20" name="Graphique 19" descr="Équipe">
            <a:extLst>
              <a:ext uri="{FF2B5EF4-FFF2-40B4-BE49-F238E27FC236}">
                <a16:creationId xmlns:a16="http://schemas.microsoft.com/office/drawing/2014/main" id="{D62CFE15-27A1-4835-B8AB-BE6D199B2A6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59803" y="2641355"/>
            <a:ext cx="1924609" cy="1924609"/>
          </a:xfrm>
          <a:prstGeom prst="rect">
            <a:avLst/>
          </a:prstGeom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E1BCADA0-2B35-4FDA-90E9-5F892B6F7DD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 rot="12256376">
            <a:off x="6814223" y="4339175"/>
            <a:ext cx="295311" cy="446940"/>
          </a:xfrm>
          <a:prstGeom prst="rightArrow">
            <a:avLst/>
          </a:prstGeom>
          <a:solidFill>
            <a:srgbClr val="92D05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Zone de texte 28">
            <a:extLst>
              <a:ext uri="{FF2B5EF4-FFF2-40B4-BE49-F238E27FC236}">
                <a16:creationId xmlns:a16="http://schemas.microsoft.com/office/drawing/2014/main" id="{8990EDA2-8D78-434B-AFFE-268234DC2631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024887" y="4540993"/>
            <a:ext cx="451012" cy="3216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b="1" dirty="0">
                <a:latin typeface="Arial Black"/>
                <a:ea typeface="Calibri"/>
                <a:cs typeface="Times New Roman"/>
              </a:rPr>
              <a:t>CS</a:t>
            </a:r>
            <a:endParaRPr lang="es-ES" sz="1200" dirty="0">
              <a:ea typeface="Calibri"/>
              <a:cs typeface="Times New Roman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0D2167-EAC1-4EFB-83F7-BB4BCA72E19F}"/>
              </a:ext>
            </a:extLst>
          </p:cNvPr>
          <p:cNvSpPr/>
          <p:nvPr/>
        </p:nvSpPr>
        <p:spPr>
          <a:xfrm>
            <a:off x="6660232" y="-15671"/>
            <a:ext cx="265401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CONCIENCIA DE SI</a:t>
            </a:r>
            <a:endParaRPr lang="es-E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Image 20" descr="Une image contenant clipart, assiette, arts de la table, vaisselle&#10;&#10;Description générée automatiquement">
            <a:extLst>
              <a:ext uri="{FF2B5EF4-FFF2-40B4-BE49-F238E27FC236}">
                <a16:creationId xmlns:a16="http://schemas.microsoft.com/office/drawing/2014/main" id="{156B7FCC-4E45-4ED0-841C-F8EDF24423D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" y="-3291"/>
            <a:ext cx="1620274" cy="335947"/>
          </a:xfrm>
          <a:prstGeom prst="rect">
            <a:avLst/>
          </a:prstGeom>
        </p:spPr>
      </p:pic>
      <p:pic>
        <p:nvPicPr>
          <p:cNvPr id="26" name="Image 2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5EB0E99-B7E5-46AD-A7D2-4E0B34E0C07B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077" y="21925"/>
            <a:ext cx="430644" cy="28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4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/>
      <p:bldP spid="22" grpId="0"/>
      <p:bldP spid="28" grpId="0"/>
      <p:bldP spid="13" grpId="0"/>
      <p:bldP spid="34" grpId="0" animBg="1"/>
      <p:bldP spid="37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3A4C98-B771-4AB7-B726-8A09A279BEF3}"/>
              </a:ext>
            </a:extLst>
          </p:cNvPr>
          <p:cNvSpPr/>
          <p:nvPr/>
        </p:nvSpPr>
        <p:spPr>
          <a:xfrm>
            <a:off x="863588" y="1012954"/>
            <a:ext cx="74168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6">
                  <a:lumMod val="50000"/>
                </a:schemeClr>
              </a:buClr>
              <a:buSzPct val="99000"/>
            </a:pPr>
            <a:r>
              <a:rPr lang="es-ES" sz="28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</a:t>
            </a:r>
          </a:p>
          <a:p>
            <a:pPr>
              <a:buClr>
                <a:schemeClr val="accent6">
                  <a:lumMod val="50000"/>
                </a:schemeClr>
              </a:buClr>
              <a:buSzPct val="99000"/>
            </a:pPr>
            <a:endParaRPr lang="es-ES" sz="2000" b="1" dirty="0"/>
          </a:p>
          <a:p>
            <a:pPr marL="269875" indent="-269875">
              <a:buClr>
                <a:schemeClr val="accent6">
                  <a:lumMod val="50000"/>
                </a:schemeClr>
              </a:buClr>
              <a:buSzPct val="99000"/>
              <a:buFont typeface="Arial Black" panose="020B0A04020102020204" pitchFamily="34" charset="0"/>
              <a:buChar char="•"/>
            </a:pPr>
            <a:r>
              <a:rPr lang="es-ES" sz="2000" b="1" dirty="0"/>
              <a:t>Mira a una persona, como si la estuvieras mirando desde atrás </a:t>
            </a:r>
            <a:br>
              <a:rPr lang="es-ES" sz="2000" b="1" dirty="0"/>
            </a:br>
            <a:r>
              <a:rPr lang="es-ES" sz="2000" b="1" dirty="0"/>
              <a:t>de tus ojos.</a:t>
            </a:r>
            <a:br>
              <a:rPr lang="es-ES" sz="2000" b="1" dirty="0"/>
            </a:br>
            <a:endParaRPr lang="es-ES" sz="1400" b="1" dirty="0"/>
          </a:p>
          <a:p>
            <a:pPr marL="269875" indent="-269875">
              <a:buClr>
                <a:schemeClr val="accent6">
                  <a:lumMod val="50000"/>
                </a:schemeClr>
              </a:buClr>
              <a:buSzPct val="99000"/>
              <a:buFont typeface="Arial Black" panose="020B0A04020102020204" pitchFamily="34" charset="0"/>
              <a:buChar char="•"/>
            </a:pPr>
            <a:r>
              <a:rPr lang="es-ES" sz="2000" b="1" dirty="0"/>
              <a:t>Presta atención casi simultáneamente a la persona </a:t>
            </a:r>
            <a:br>
              <a:rPr lang="es-ES" sz="2000" b="1" dirty="0"/>
            </a:br>
            <a:r>
              <a:rPr lang="es-ES" sz="2000" b="1" dirty="0"/>
              <a:t>y a tu sensación desde detrás de tus ojos. </a:t>
            </a:r>
            <a:br>
              <a:rPr lang="es-ES" sz="2000" b="1" dirty="0"/>
            </a:br>
            <a:endParaRPr lang="es-ES" sz="1400" b="1" dirty="0"/>
          </a:p>
          <a:p>
            <a:pPr marL="269875" indent="-269875">
              <a:buClr>
                <a:schemeClr val="accent6">
                  <a:lumMod val="50000"/>
                </a:schemeClr>
              </a:buClr>
              <a:buSzPct val="99000"/>
              <a:buFont typeface="Arial Black" panose="020B0A04020102020204" pitchFamily="34" charset="0"/>
              <a:buChar char="•"/>
            </a:pPr>
            <a:r>
              <a:rPr lang="es-ES" sz="2000" b="1" dirty="0"/>
              <a:t>Engloba la persona y la sensación en una sola percepción </a:t>
            </a:r>
            <a:br>
              <a:rPr lang="es-ES" sz="2000" b="1" dirty="0"/>
            </a:br>
            <a:r>
              <a:rPr lang="es-ES" sz="2000" b="1" dirty="0"/>
              <a:t>en la que estáis la vez la persona y tu mismo. </a:t>
            </a:r>
            <a:br>
              <a:rPr lang="es-ES" sz="2000" b="1" dirty="0"/>
            </a:br>
            <a:endParaRPr lang="es-ES" sz="1400" b="1" dirty="0"/>
          </a:p>
          <a:p>
            <a:pPr marL="269875" indent="-269875">
              <a:buClr>
                <a:schemeClr val="accent6">
                  <a:lumMod val="50000"/>
                </a:schemeClr>
              </a:buClr>
              <a:buSzPct val="99000"/>
              <a:buFont typeface="Arial Black" panose="020B0A04020102020204" pitchFamily="34" charset="0"/>
              <a:buChar char="•"/>
            </a:pPr>
            <a:r>
              <a:rPr lang="es-ES" sz="2000" b="1" dirty="0"/>
              <a:t>Relaja el cuerpo y mantén esta percepción sin pensar en nada más. La sensación se vuelve difusa, cenestésica. </a:t>
            </a:r>
            <a:br>
              <a:rPr lang="es-ES" sz="2000" b="1" dirty="0"/>
            </a:br>
            <a:endParaRPr lang="es-ES" sz="1400" b="1" dirty="0"/>
          </a:p>
          <a:p>
            <a:pPr marL="269875" indent="-269875">
              <a:buClr>
                <a:schemeClr val="accent6">
                  <a:lumMod val="50000"/>
                </a:schemeClr>
              </a:buClr>
              <a:buSzPct val="99000"/>
              <a:buFont typeface="Arial Black" panose="020B0A04020102020204" pitchFamily="34" charset="0"/>
              <a:buChar char="•"/>
            </a:pPr>
            <a:r>
              <a:rPr lang="es-ES" sz="2000" b="1" dirty="0"/>
              <a:t>Observa cómo estás conectado a la vez a la persona y a ti mismo, pero no identificado, ni con la persona ni contigo mismo.</a:t>
            </a:r>
          </a:p>
          <a:p>
            <a:pPr>
              <a:buClr>
                <a:schemeClr val="accent6">
                  <a:lumMod val="50000"/>
                </a:schemeClr>
              </a:buClr>
              <a:buSzPct val="99000"/>
            </a:pPr>
            <a:endParaRPr lang="es-ES" sz="2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782FAF-F40E-40E6-9EB8-003A8FBEA91E}"/>
              </a:ext>
            </a:extLst>
          </p:cNvPr>
          <p:cNvSpPr/>
          <p:nvPr/>
        </p:nvSpPr>
        <p:spPr>
          <a:xfrm>
            <a:off x="6660232" y="-15671"/>
            <a:ext cx="265401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CONCIENCIA DE SI</a:t>
            </a:r>
            <a:endParaRPr lang="es-E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Une image contenant clipart, assiette, arts de la table, vaisselle&#10;&#10;Description générée automatiquement">
            <a:extLst>
              <a:ext uri="{FF2B5EF4-FFF2-40B4-BE49-F238E27FC236}">
                <a16:creationId xmlns:a16="http://schemas.microsoft.com/office/drawing/2014/main" id="{B88B1E41-009E-4744-8B6D-2F63CFF0E9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" y="-3291"/>
            <a:ext cx="1620274" cy="335947"/>
          </a:xfrm>
          <a:prstGeom prst="rect">
            <a:avLst/>
          </a:prstGeom>
        </p:spPr>
      </p:pic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E433B944-7456-4F02-AF1F-CD3AC09F7A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077" y="21925"/>
            <a:ext cx="430644" cy="28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6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heme/theme1.xml><?xml version="1.0" encoding="utf-8"?>
<a:theme xmlns:a="http://schemas.openxmlformats.org/drawingml/2006/main" name="PP Charla Espacio Ailanto - avril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12419</TotalTime>
  <Words>303</Words>
  <Application>Microsoft Office PowerPoint</Application>
  <PresentationFormat>Affichage à l'écran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PP Charla Espacio Ailanto - avril 2016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phmoal</dc:creator>
  <cp:lastModifiedBy>MOAL PHILIPPE</cp:lastModifiedBy>
  <cp:revision>467</cp:revision>
  <dcterms:created xsi:type="dcterms:W3CDTF">2016-05-04T21:13:47Z</dcterms:created>
  <dcterms:modified xsi:type="dcterms:W3CDTF">2021-03-27T19:22:36Z</dcterms:modified>
</cp:coreProperties>
</file>