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77" r:id="rId2"/>
    <p:sldId id="267" r:id="rId3"/>
    <p:sldId id="578" r:id="rId4"/>
    <p:sldId id="599" r:id="rId5"/>
    <p:sldId id="283" r:id="rId6"/>
    <p:sldId id="591" r:id="rId7"/>
    <p:sldId id="579" r:id="rId8"/>
    <p:sldId id="580" r:id="rId9"/>
    <p:sldId id="581" r:id="rId10"/>
    <p:sldId id="582" r:id="rId11"/>
    <p:sldId id="590" r:id="rId12"/>
    <p:sldId id="583" r:id="rId13"/>
    <p:sldId id="584" r:id="rId14"/>
    <p:sldId id="600" r:id="rId15"/>
    <p:sldId id="593" r:id="rId16"/>
    <p:sldId id="585" r:id="rId17"/>
    <p:sldId id="598" r:id="rId18"/>
    <p:sldId id="592" r:id="rId19"/>
    <p:sldId id="589" r:id="rId20"/>
    <p:sldId id="573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  <a:srgbClr val="1B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28" autoAdjust="0"/>
    <p:restoredTop sz="92615" autoAdjust="0"/>
  </p:normalViewPr>
  <p:slideViewPr>
    <p:cSldViewPr snapToGrid="0">
      <p:cViewPr varScale="1">
        <p:scale>
          <a:sx n="102" d="100"/>
          <a:sy n="102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A0361-EC38-4685-BCDC-F6C522068579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BBE55-057E-4CFC-9DB2-54B8E9564000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21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B0B15B-588C-ECDC-4B2A-CF43D8E57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A8E4C3-0A22-1092-9A11-4EF977146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8A3A09-8220-7497-78D1-0346DDCD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03F0-81B1-4C67-978E-102149817F96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CFA14B-6BBB-EABE-2B25-DE5D696E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186639-4CD6-EDAF-1EA6-CD0A3373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E37-1057-493B-8C0E-6B00F35713B7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90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CABC0-76E9-8CC7-DA82-A483F93F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28F60D-C2B9-BE3E-2396-014B0F22C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D9BB1D-6D3F-AE48-590C-D0C873F53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03F0-81B1-4C67-978E-102149817F96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E5C3D0-DA2E-4797-D653-C3010F57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6A73B5-3736-3DEE-84BA-3625A30A9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E37-1057-493B-8C0E-6B00F35713B7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158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F55C3EF-6B69-44B7-CBC7-63B16103A8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9411CF-897F-6864-55AB-D449DF3F1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3FE005-4452-C0F0-18B9-3E4D9763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03F0-81B1-4C67-978E-102149817F96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9BC2E5-6698-A164-C5AD-330F7A58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0E6E1A-9819-1BEE-61E3-23AE977D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E37-1057-493B-8C0E-6B00F35713B7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90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CE2D70-E9B1-06FF-1F05-3E11FEC7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9C5858-624D-10F1-6A06-AE8ACCD9C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72C0AB-4606-7017-53FD-7C29C1B90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03F0-81B1-4C67-978E-102149817F96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4415E3-0017-EDAA-A721-81F7DC77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8701A5-7DEF-EE37-DA9C-E41999E3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E37-1057-493B-8C0E-6B00F35713B7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72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E0294C-BBF7-ABB6-5AD3-3507335DD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AD0DE8-BE0B-D044-2103-7F06685FE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13EFB5-B61D-DAFF-3FB1-6D1084B1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03F0-81B1-4C67-978E-102149817F96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3A6592-654C-3345-E906-B1DA818B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D15B84-371A-FCDB-16B4-9C40DE52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E37-1057-493B-8C0E-6B00F35713B7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52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FD3FF8-11B3-1E1B-3533-0502A518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12253C-334B-77EF-6244-D25FA7D5E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271B98-C60A-17B2-CEE8-B5ED21E74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FE7A14-6680-713C-84E4-CA24DF76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03F0-81B1-4C67-978E-102149817F96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004946-7DAB-784B-6BB3-E5B5B0FB6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9AF9CE-A7C9-CCA6-9B40-D344BDE4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E37-1057-493B-8C0E-6B00F35713B7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42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0A866-2F28-49F5-B70B-4CEC491B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145675-3F9A-8ABA-BF7D-122C4DCD6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D9D4DC-F06D-1194-F486-1958B741F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2AAF01-4AE7-1F0F-2DCF-C9DE525A5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F5B60A8-3F85-8A2F-081E-88A5EEAB6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0081992-540D-6A16-ED4E-75064217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03F0-81B1-4C67-978E-102149817F96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BFAE727-2F0C-4B78-B111-4B7137F2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2E5B47-5106-3DFA-676C-BB25608D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E37-1057-493B-8C0E-6B00F35713B7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65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03068A-560B-3E96-D04E-DCE9C458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0723BA-60AE-B681-0807-E35A0DEF9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03F0-81B1-4C67-978E-102149817F96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879543-1C9A-D718-B61A-A22312D1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7F8447-DCC5-8116-04A8-471F9366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E37-1057-493B-8C0E-6B00F35713B7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39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820AD1-5FDF-2165-8602-C6CA0C2B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03F0-81B1-4C67-978E-102149817F96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BAA09E-0734-F1EF-3A82-1BCBC2A1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F06FBD-86BB-98EE-3C6A-1D38CABE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E37-1057-493B-8C0E-6B00F35713B7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88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52E0CB-E73B-6CA0-1327-33779BEDC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8A0AFB-0E65-6D60-B0E0-FCFF47E6D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62BF8B-D88A-127C-A895-F2463C296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64385A-776E-A224-A75C-554A4F60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03F0-81B1-4C67-978E-102149817F96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E7F6FA-6925-AE5D-5E2A-EEC7AC6CD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1F64C9-E298-EFE4-F81D-30F89B410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E37-1057-493B-8C0E-6B00F35713B7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84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357AB8-1DAB-B556-8828-E301F0B7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773A0A-9EAA-1564-0A67-C3FEF2659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1F3DCA-0106-FC80-36C4-2366790CD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1A3851-8389-B8DD-4ADF-1690F26E3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03F0-81B1-4C67-978E-102149817F96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F1A94B-3E68-1FEE-94E4-8DD04522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88CE05-B8BE-551D-1394-2461BF2A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E37-1057-493B-8C0E-6B00F35713B7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751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7DD8D60-26BE-023E-8652-206C04BB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8B0380-E76A-001D-40B8-22BC0A3DB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3FF16D-32BA-4F1B-B489-935CF91A3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E03F0-81B1-4C67-978E-102149817F96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DA5A88-5A90-3DDE-6F2D-6DD54DAAD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99274A-042D-5670-56A0-DA1F73EA3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07E37-1057-493B-8C0E-6B00F35713B7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5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5E519-3759-4031-B601-15EE913B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71609"/>
            <a:ext cx="12192000" cy="54959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b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Salir de la violencia, </a:t>
            </a:r>
            <a:b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una necesidad </a:t>
            </a:r>
            <a:b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social y personal </a:t>
            </a:r>
            <a:br>
              <a:rPr lang="es-E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s-E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s-E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s-E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s-E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Philippe Moal</a:t>
            </a:r>
            <a:br>
              <a:rPr lang="es-ES" sz="3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s-ES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s-ES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s-ES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s-ES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s-ES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s-ES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endParaRPr lang="es-E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3C0898-8B41-7F0C-4467-34202C602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52" y="4890454"/>
            <a:ext cx="1307836" cy="301502"/>
          </a:xfrm>
          <a:prstGeom prst="rect">
            <a:avLst/>
          </a:prstGeom>
          <a:ln w="15875">
            <a:solidFill>
              <a:schemeClr val="accent5">
                <a:lumMod val="20000"/>
                <a:lumOff val="80000"/>
              </a:schemeClr>
            </a:solidFill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F013B60-47A7-EE39-B009-9F08EC73C5C9}"/>
              </a:ext>
            </a:extLst>
          </p:cNvPr>
          <p:cNvSpPr txBox="1">
            <a:spLocks/>
          </p:cNvSpPr>
          <p:nvPr/>
        </p:nvSpPr>
        <p:spPr>
          <a:xfrm>
            <a:off x="5373609" y="5750289"/>
            <a:ext cx="1444779" cy="333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s-ES" sz="800" b="1" dirty="0">
                <a:latin typeface="Arial Black" panose="020B0A040201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Centro de estudios </a:t>
            </a:r>
            <a:br>
              <a:rPr lang="es-ES" sz="800" b="1" dirty="0">
                <a:latin typeface="Arial Black" panose="020B0A040201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s-ES" sz="800" b="1" dirty="0">
                <a:latin typeface="Arial Black" panose="020B0A040201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humanistas Noesis</a:t>
            </a:r>
            <a:endParaRPr lang="es-ES" sz="800" dirty="0">
              <a:latin typeface="Arial Black" panose="020B0A040201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C1CDB0F-8069-A4F7-C68C-BF10F5541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052" y="5807951"/>
            <a:ext cx="231168" cy="217747"/>
          </a:xfrm>
          <a:prstGeom prst="rect">
            <a:avLst/>
          </a:prstGeom>
        </p:spPr>
      </p:pic>
      <p:pic>
        <p:nvPicPr>
          <p:cNvPr id="11" name="Image 10" descr="Une image contenant texte, Police, Graphique, Bleu électrique&#10;&#10;Le contenu généré par l’IA peut être incorrect.">
            <a:extLst>
              <a:ext uri="{FF2B5EF4-FFF2-40B4-BE49-F238E27FC236}">
                <a16:creationId xmlns:a16="http://schemas.microsoft.com/office/drawing/2014/main" id="{03263AFC-92C2-3A5C-E710-3505FC90F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074" y="5296109"/>
            <a:ext cx="1039851" cy="38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39185F6-781B-C434-63FA-86472DE9EF27}"/>
              </a:ext>
            </a:extLst>
          </p:cNvPr>
          <p:cNvSpPr txBox="1"/>
          <p:nvPr/>
        </p:nvSpPr>
        <p:spPr>
          <a:xfrm>
            <a:off x="2705100" y="432911"/>
            <a:ext cx="7353300" cy="54476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s-E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es-ES" sz="36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Es precisamente a través del perfeccionamiento moral de cada individuo y del rechazo visceral a poner las manos sobre el prójimo, como se puede poner fin al aumento de las hostilidades</a:t>
            </a:r>
            <a:r>
              <a:rPr lang="es-ES" sz="36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s-ES" sz="3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ES" sz="3600" b="1" u="sng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es-ES" sz="2800" b="1" u="sng" dirty="0"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León Tolstói</a:t>
            </a:r>
            <a:endParaRPr lang="es-ES" sz="3600" b="1" u="sng" dirty="0">
              <a:effectLst/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u="sng" dirty="0"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1400" b="1" dirty="0">
              <a:solidFill>
                <a:srgbClr val="FF0000"/>
              </a:solidFill>
            </a:endParaRPr>
          </a:p>
        </p:txBody>
      </p:sp>
      <p:pic>
        <p:nvPicPr>
          <p:cNvPr id="7" name="Image 6" descr="Une image contenant Barbe humaine, Visage humain, homme, portrait&#10;&#10;Le contenu généré par l’IA peut être incorrect.">
            <a:extLst>
              <a:ext uri="{FF2B5EF4-FFF2-40B4-BE49-F238E27FC236}">
                <a16:creationId xmlns:a16="http://schemas.microsoft.com/office/drawing/2014/main" id="{2D0FA705-7B6A-31DD-35D1-96CE8E26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3560"/>
            <a:ext cx="2705100" cy="39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8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95843-453B-5E0B-30ED-E75BDA095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5AE4D07-5CF0-4958-02D5-847B0753F218}"/>
              </a:ext>
            </a:extLst>
          </p:cNvPr>
          <p:cNvSpPr txBox="1">
            <a:spLocks/>
          </p:cNvSpPr>
          <p:nvPr/>
        </p:nvSpPr>
        <p:spPr>
          <a:xfrm>
            <a:off x="3109537" y="1240444"/>
            <a:ext cx="7239000" cy="38937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Georges BATAILLE</a:t>
            </a:r>
            <a:b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es-ES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sitúa lo visceral en el centro </a:t>
            </a:r>
            <a:b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 su filosofía, utilizándolo </a:t>
            </a:r>
            <a:b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para destruir la racionalidad </a:t>
            </a:r>
            <a:b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 el racionalismo occidentales</a:t>
            </a:r>
            <a:r>
              <a:rPr lang="es-E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</a:t>
            </a:r>
          </a:p>
        </p:txBody>
      </p:sp>
      <p:pic>
        <p:nvPicPr>
          <p:cNvPr id="4" name="Image 3" descr="Une image contenant Visage humain, personne, portrait, noir et blanc&#10;&#10;Le contenu généré par l’IA peut être incorrect.">
            <a:extLst>
              <a:ext uri="{FF2B5EF4-FFF2-40B4-BE49-F238E27FC236}">
                <a16:creationId xmlns:a16="http://schemas.microsoft.com/office/drawing/2014/main" id="{B11F6994-67B8-A0DE-0FF9-67DDC10E5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0471"/>
            <a:ext cx="3109537" cy="344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57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0FB2A-C9E3-0CBB-B033-9E3EB3CBA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758B4C0-CBDC-128E-3072-B561D46BB73A}"/>
              </a:ext>
            </a:extLst>
          </p:cNvPr>
          <p:cNvSpPr txBox="1"/>
          <p:nvPr/>
        </p:nvSpPr>
        <p:spPr>
          <a:xfrm>
            <a:off x="395926" y="1213008"/>
            <a:ext cx="5109328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Agresión sexual, </a:t>
            </a:r>
            <a:b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Intimidación, </a:t>
            </a:r>
            <a:b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Chantaje, </a:t>
            </a:r>
            <a:b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Discriminación, </a:t>
            </a:r>
            <a:b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Explotación, </a:t>
            </a:r>
            <a:b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Fanatismo, </a:t>
            </a:r>
            <a:b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Genocidio, </a:t>
            </a:r>
            <a:b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Indiferencia, </a:t>
            </a:r>
            <a:br>
              <a:rPr lang="es-ES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s-E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41615A-3601-55BB-3F8C-8E158F1CB71E}"/>
              </a:ext>
            </a:extLst>
          </p:cNvPr>
          <p:cNvSpPr txBox="1"/>
          <p:nvPr/>
        </p:nvSpPr>
        <p:spPr>
          <a:xfrm>
            <a:off x="5714214" y="1213008"/>
            <a:ext cx="510932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Intolerancia, </a:t>
            </a:r>
            <a:b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Desprecio, </a:t>
            </a:r>
            <a:b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Asesinato, </a:t>
            </a:r>
            <a:b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Pedofilia, </a:t>
            </a:r>
            <a:b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Racismo, </a:t>
            </a:r>
            <a:b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Traición, </a:t>
            </a:r>
            <a:b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Trata de seres humanos, </a:t>
            </a:r>
            <a:b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Manipulación.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73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8CB25-1643-89C4-840E-1FE8489C0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915538CF-FB77-713D-F123-F2F9F34C2910}"/>
              </a:ext>
            </a:extLst>
          </p:cNvPr>
          <p:cNvSpPr txBox="1"/>
          <p:nvPr/>
        </p:nvSpPr>
        <p:spPr>
          <a:xfrm>
            <a:off x="1847653" y="1628507"/>
            <a:ext cx="817304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s-E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Es fundamental educarse </a:t>
            </a:r>
            <a:b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en la percepción de </a:t>
            </a:r>
            <a:b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las propias sensaciones internas, </a:t>
            </a:r>
            <a:b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para poder rechazar la violencia </a:t>
            </a:r>
            <a:b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 dar una respuesta social no-violenta. </a:t>
            </a:r>
          </a:p>
          <a:p>
            <a:pPr algn="ctr"/>
            <a:endParaRPr lang="es-E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27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80F61-F1B8-35FF-4138-18BFC5A41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95CC1557-AE41-DC46-5741-E81D822246F5}"/>
              </a:ext>
            </a:extLst>
          </p:cNvPr>
          <p:cNvSpPr/>
          <p:nvPr/>
        </p:nvSpPr>
        <p:spPr>
          <a:xfrm>
            <a:off x="5260249" y="1700994"/>
            <a:ext cx="5596996" cy="4984074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9E6204E-0E0F-D795-DF4F-7448CA628EE8}"/>
              </a:ext>
            </a:extLst>
          </p:cNvPr>
          <p:cNvSpPr/>
          <p:nvPr/>
        </p:nvSpPr>
        <p:spPr>
          <a:xfrm>
            <a:off x="2522780" y="61424"/>
            <a:ext cx="6828609" cy="157884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9A0ACC-6C70-4AB7-CA0E-20E23A8567CC}"/>
              </a:ext>
            </a:extLst>
          </p:cNvPr>
          <p:cNvSpPr txBox="1"/>
          <p:nvPr/>
        </p:nvSpPr>
        <p:spPr>
          <a:xfrm>
            <a:off x="0" y="307736"/>
            <a:ext cx="12192000" cy="825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s-ES" sz="4800" b="1" kern="1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RECHAZO VISCERAL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E5A0442-EBE5-9115-E640-CD29D7768D05}"/>
              </a:ext>
            </a:extLst>
          </p:cNvPr>
          <p:cNvSpPr txBox="1"/>
          <p:nvPr/>
        </p:nvSpPr>
        <p:spPr>
          <a:xfrm>
            <a:off x="1518040" y="2254039"/>
            <a:ext cx="401002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b="1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 hace sentir asco ante la violencia</a:t>
            </a:r>
            <a:endParaRPr lang="es-ES" sz="4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06252C4-B254-ED02-344D-FD2B98167E50}"/>
              </a:ext>
            </a:extLst>
          </p:cNvPr>
          <p:cNvSpPr txBox="1"/>
          <p:nvPr/>
        </p:nvSpPr>
        <p:spPr>
          <a:xfrm>
            <a:off x="6391867" y="2495480"/>
            <a:ext cx="336277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b="1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 impulsa </a:t>
            </a:r>
            <a:br>
              <a:rPr lang="es-ES" sz="4000" b="1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4000" b="1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la violencia</a:t>
            </a:r>
            <a:endParaRPr lang="es-ES" sz="4000" dirty="0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863DCD99-ED0B-975F-FB95-9D91602BD38C}"/>
              </a:ext>
            </a:extLst>
          </p:cNvPr>
          <p:cNvSpPr/>
          <p:nvPr/>
        </p:nvSpPr>
        <p:spPr>
          <a:xfrm rot="1560559">
            <a:off x="3967808" y="1210403"/>
            <a:ext cx="594437" cy="1041996"/>
          </a:xfrm>
          <a:prstGeom prst="down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02570D24-5D3E-07CC-3010-D12B379B1D94}"/>
              </a:ext>
            </a:extLst>
          </p:cNvPr>
          <p:cNvSpPr/>
          <p:nvPr/>
        </p:nvSpPr>
        <p:spPr>
          <a:xfrm rot="20161376">
            <a:off x="7295173" y="1147657"/>
            <a:ext cx="594437" cy="1030043"/>
          </a:xfrm>
          <a:prstGeom prst="downArrow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2450E09-A1E1-6C20-0C54-AB535360771A}"/>
              </a:ext>
            </a:extLst>
          </p:cNvPr>
          <p:cNvSpPr txBox="1"/>
          <p:nvPr/>
        </p:nvSpPr>
        <p:spPr>
          <a:xfrm>
            <a:off x="1384380" y="5045498"/>
            <a:ext cx="401002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b="1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Conducta </a:t>
            </a:r>
            <a:br>
              <a:rPr lang="es-ES" sz="4000" b="1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4000" b="1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violenta</a:t>
            </a:r>
            <a:endParaRPr lang="es-ES" sz="4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DD04D28-74A9-CA24-1044-FD88E06F3826}"/>
              </a:ext>
            </a:extLst>
          </p:cNvPr>
          <p:cNvSpPr txBox="1"/>
          <p:nvPr/>
        </p:nvSpPr>
        <p:spPr>
          <a:xfrm>
            <a:off x="6205328" y="5045498"/>
            <a:ext cx="401002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b="1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Conducta violenta</a:t>
            </a:r>
            <a:endParaRPr lang="es-ES" sz="4000" dirty="0"/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8185DD70-A739-C814-D400-8B478426D030}"/>
              </a:ext>
            </a:extLst>
          </p:cNvPr>
          <p:cNvSpPr/>
          <p:nvPr/>
        </p:nvSpPr>
        <p:spPr>
          <a:xfrm>
            <a:off x="3092173" y="4225360"/>
            <a:ext cx="594437" cy="850318"/>
          </a:xfrm>
          <a:prstGeom prst="down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F4B29047-5C24-AF01-D576-040A613A0BEF}"/>
              </a:ext>
            </a:extLst>
          </p:cNvPr>
          <p:cNvSpPr/>
          <p:nvPr/>
        </p:nvSpPr>
        <p:spPr>
          <a:xfrm>
            <a:off x="7910955" y="4193031"/>
            <a:ext cx="594437" cy="850318"/>
          </a:xfrm>
          <a:prstGeom prst="downArrow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918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60E67-EA7D-7423-DEE6-CF661142F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A34429B-F262-01D2-E047-B74988944ADE}"/>
              </a:ext>
            </a:extLst>
          </p:cNvPr>
          <p:cNvSpPr txBox="1"/>
          <p:nvPr/>
        </p:nvSpPr>
        <p:spPr>
          <a:xfrm>
            <a:off x="1608448" y="985484"/>
            <a:ext cx="897510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Hay personas y agrupaciones </a:t>
            </a:r>
            <a:b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que están en una “estructura </a:t>
            </a:r>
            <a:b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 conciencia”, que Silo califica </a:t>
            </a:r>
            <a:b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 “conciencia del odio”. </a:t>
            </a:r>
          </a:p>
          <a:p>
            <a:pPr algn="ctr"/>
            <a:br>
              <a:rPr lang="es-ES" sz="36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Esta es una situación muy peligrosa </a:t>
            </a:r>
            <a:b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en la que, </a:t>
            </a:r>
            <a:r>
              <a:rPr lang="es-E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además del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odio, </a:t>
            </a:r>
            <a:b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también puede aparecer el asco.</a:t>
            </a:r>
          </a:p>
          <a:p>
            <a:pPr algn="ctr"/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2541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225A9-6FFA-C7ED-1669-1DC6FB3C2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5BB4179D-903C-6A4E-BC1A-B49D02320234}"/>
              </a:ext>
            </a:extLst>
          </p:cNvPr>
          <p:cNvSpPr txBox="1"/>
          <p:nvPr/>
        </p:nvSpPr>
        <p:spPr>
          <a:xfrm>
            <a:off x="1168137" y="982176"/>
            <a:ext cx="985572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El asco puede contaminar </a:t>
            </a:r>
            <a:b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 percepción del mundo </a:t>
            </a:r>
            <a:b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 la acción en él. </a:t>
            </a:r>
          </a:p>
          <a:p>
            <a:pPr algn="ctr"/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El odio que está en las entrañas </a:t>
            </a:r>
            <a:b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 individuos y grupos </a:t>
            </a:r>
            <a:b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hace que se sienten como obligados </a:t>
            </a:r>
            <a:b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expulsar violentamente </a:t>
            </a:r>
            <a:b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hacia afuera sus tensiones internas. </a:t>
            </a:r>
          </a:p>
        </p:txBody>
      </p:sp>
    </p:spTree>
    <p:extLst>
      <p:ext uri="{BB962C8B-B14F-4D97-AF65-F5344CB8AC3E}">
        <p14:creationId xmlns:p14="http://schemas.microsoft.com/office/powerpoint/2010/main" val="1458095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diagramm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691FDD4A-A295-2DC6-E32B-F43BFC535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597"/>
            <a:ext cx="12192000" cy="608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66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5820B-C8E0-8FBD-7551-E65C5A7C6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4CA967F-59B0-3D3C-4634-4AE2F5798E84}"/>
              </a:ext>
            </a:extLst>
          </p:cNvPr>
          <p:cNvSpPr txBox="1"/>
          <p:nvPr/>
        </p:nvSpPr>
        <p:spPr>
          <a:xfrm>
            <a:off x="1538140" y="1136064"/>
            <a:ext cx="9115719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Cambria" panose="02040503050406030204" pitchFamily="18" charset="0"/>
                <a:ea typeface="Cambria" panose="02040503050406030204" pitchFamily="18" charset="0"/>
              </a:rPr>
              <a:t>La vocación de este trabajo </a:t>
            </a:r>
            <a:br>
              <a:rPr lang="es-ES" sz="36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b="1" dirty="0">
                <a:latin typeface="Cambria" panose="02040503050406030204" pitchFamily="18" charset="0"/>
                <a:ea typeface="Cambria" panose="02040503050406030204" pitchFamily="18" charset="0"/>
              </a:rPr>
              <a:t>es esencialmente social. </a:t>
            </a:r>
          </a:p>
          <a:p>
            <a:pPr algn="ctr"/>
            <a:br>
              <a:rPr lang="es-ES" sz="1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b="1" dirty="0">
                <a:latin typeface="Cambria" panose="02040503050406030204" pitchFamily="18" charset="0"/>
                <a:ea typeface="Cambria" panose="02040503050406030204" pitchFamily="18" charset="0"/>
              </a:rPr>
              <a:t>El objetivo es generalizar el rechazo visceral a la violencia a nivel personal </a:t>
            </a:r>
            <a:br>
              <a:rPr lang="es-ES" sz="36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b="1" dirty="0">
                <a:latin typeface="Cambria" panose="02040503050406030204" pitchFamily="18" charset="0"/>
                <a:ea typeface="Cambria" panose="02040503050406030204" pitchFamily="18" charset="0"/>
              </a:rPr>
              <a:t>y en la sociedad, hasta que se traduzca </a:t>
            </a:r>
            <a:br>
              <a:rPr lang="es-ES" sz="36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b="1" dirty="0">
                <a:latin typeface="Cambria" panose="02040503050406030204" pitchFamily="18" charset="0"/>
                <a:ea typeface="Cambria" panose="02040503050406030204" pitchFamily="18" charset="0"/>
              </a:rPr>
              <a:t>en leyes y se integre en el tejido psicosocial de las poblaciones. </a:t>
            </a:r>
          </a:p>
          <a:p>
            <a:pPr algn="ctr"/>
            <a:endParaRPr lang="es-E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91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AE424-61C2-A7C2-85D2-10CB79913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57DD93CC-9688-055C-25F5-0659ECDC31BD}"/>
              </a:ext>
            </a:extLst>
          </p:cNvPr>
          <p:cNvSpPr txBox="1"/>
          <p:nvPr/>
        </p:nvSpPr>
        <p:spPr>
          <a:xfrm>
            <a:off x="6096000" y="651705"/>
            <a:ext cx="485775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Asociación de estudiantes AMUEZ</a:t>
            </a:r>
          </a:p>
          <a:p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Facultad de Medicina</a:t>
            </a:r>
          </a:p>
          <a:p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de Zaragoza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785438-1D98-7D20-879A-99B07A19EA3B}"/>
              </a:ext>
            </a:extLst>
          </p:cNvPr>
          <p:cNvSpPr txBox="1"/>
          <p:nvPr/>
        </p:nvSpPr>
        <p:spPr>
          <a:xfrm>
            <a:off x="19050" y="3707290"/>
            <a:ext cx="121729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Cambria" panose="02040503050406030204" pitchFamily="18" charset="0"/>
                <a:ea typeface="Cambria" panose="02040503050406030204" pitchFamily="18" charset="0"/>
              </a:rPr>
              <a:t>Presentación del concepto inédito de «</a:t>
            </a:r>
            <a:r>
              <a:rPr lang="es-ES" sz="2400" b="1" dirty="0">
                <a:latin typeface="Cambria" panose="02040503050406030204" pitchFamily="18" charset="0"/>
                <a:ea typeface="Cambria" panose="02040503050406030204" pitchFamily="18" charset="0"/>
              </a:rPr>
              <a:t>espacio de representación</a:t>
            </a:r>
            <a:r>
              <a:rPr lang="es-ES" sz="2400" dirty="0">
                <a:latin typeface="Cambria" panose="02040503050406030204" pitchFamily="18" charset="0"/>
                <a:ea typeface="Cambria" panose="02040503050406030204" pitchFamily="18" charset="0"/>
              </a:rPr>
              <a:t>», </a:t>
            </a:r>
            <a:br>
              <a:rPr lang="es-ES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2400" dirty="0">
                <a:latin typeface="Cambria" panose="02040503050406030204" pitchFamily="18" charset="0"/>
                <a:ea typeface="Cambria" panose="02040503050406030204" pitchFamily="18" charset="0"/>
              </a:rPr>
              <a:t>que precisamente </a:t>
            </a:r>
            <a:r>
              <a:rPr lang="es-E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permite dar respuestas concretas a la violencia</a:t>
            </a:r>
            <a:r>
              <a:rPr lang="es-E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br>
              <a:rPr lang="es-ES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2400" dirty="0">
                <a:latin typeface="Cambria" panose="02040503050406030204" pitchFamily="18" charset="0"/>
                <a:ea typeface="Cambria" panose="02040503050406030204" pitchFamily="18" charset="0"/>
              </a:rPr>
              <a:t>Es un espacio personal virtual, situado entre la conciencia y el mundo, </a:t>
            </a:r>
            <a:br>
              <a:rPr lang="es-ES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2400" dirty="0">
                <a:latin typeface="Cambria" panose="02040503050406030204" pitchFamily="18" charset="0"/>
                <a:ea typeface="Cambria" panose="02040503050406030204" pitchFamily="18" charset="0"/>
              </a:rPr>
              <a:t>un lugar </a:t>
            </a:r>
            <a:r>
              <a:rPr lang="es-E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 partir de lo cual podemos guiar </a:t>
            </a:r>
            <a:br>
              <a:rPr lang="es-ES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2400" b="1" dirty="0">
                <a:latin typeface="Cambria" panose="02040503050406030204" pitchFamily="18" charset="0"/>
                <a:ea typeface="Cambria" panose="02040503050406030204" pitchFamily="18" charset="0"/>
              </a:rPr>
              <a:t>nuestra conducta en el mundo, e incluso rectificarla</a:t>
            </a:r>
            <a:r>
              <a:rPr lang="es-E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endParaRPr lang="es-E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Image 4" descr="Une image contenant bâtiment, fenêtre, ciel, propriété&#10;&#10;Le contenu généré par l’IA peut être incorrect.">
            <a:extLst>
              <a:ext uri="{FF2B5EF4-FFF2-40B4-BE49-F238E27FC236}">
                <a16:creationId xmlns:a16="http://schemas.microsoft.com/office/drawing/2014/main" id="{9CFEDACC-2616-2595-6CF8-EE6619239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11114" cy="327698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6A86163-95B9-0A7E-26FA-B676451E2913}"/>
              </a:ext>
            </a:extLst>
          </p:cNvPr>
          <p:cNvSpPr txBox="1"/>
          <p:nvPr/>
        </p:nvSpPr>
        <p:spPr>
          <a:xfrm>
            <a:off x="0" y="5975462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i="1" dirty="0">
                <a:solidFill>
                  <a:srgbClr val="FF0000"/>
                </a:solidFill>
              </a:rPr>
              <a:t>MUCHAS 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351210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CBC00C7-48B3-4154-8BFE-FE5548F03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442" y="2518184"/>
            <a:ext cx="6481425" cy="4191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spcAft>
                <a:spcPts val="800"/>
              </a:spcAft>
            </a:pPr>
            <a:endParaRPr lang="es-ES" sz="8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s-E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 libertad del hombre </a:t>
            </a:r>
            <a:b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consiste simple y únicamente </a:t>
            </a:r>
            <a:b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en elegir entre dos </a:t>
            </a:r>
            <a:b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posibilidades: </a:t>
            </a:r>
            <a:b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escuchar su conciencia </a:t>
            </a:r>
            <a:b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ignorar sus advertencias</a:t>
            </a:r>
            <a:r>
              <a:rPr lang="es-E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br>
              <a:rPr lang="es-ES" sz="1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Viktor FRANKL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09BBCB8-86B7-4EBF-9311-0C22011F3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867" y="1347787"/>
            <a:ext cx="5560133" cy="33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38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F773B-A600-7375-1BD7-A69CBE075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38E8DB-9CE9-0D11-4C2D-C77D096545D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67821" y="1625005"/>
            <a:ext cx="1603317" cy="1965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br>
              <a:rPr lang="es-ES" b="1" dirty="0">
                <a:solidFill>
                  <a:srgbClr val="0F243E"/>
                </a:solidFill>
                <a:latin typeface="Arial Black"/>
                <a:ea typeface="Calibri"/>
                <a:cs typeface="Times New Roman"/>
              </a:rPr>
            </a:br>
            <a:endParaRPr lang="es-ES" sz="1200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7F03CEC-EDE9-38BF-07ED-858AD7A66E9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868284" y="616164"/>
            <a:ext cx="6321436" cy="5958371"/>
          </a:xfrm>
          <a:prstGeom prst="ellipse">
            <a:avLst/>
          </a:prstGeom>
          <a:noFill/>
          <a:ln w="47625" cap="rnd" cmpd="sng">
            <a:solidFill>
              <a:srgbClr val="FFC000"/>
            </a:solidFill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9060090-77B2-F642-CB00-CAD8CED7CBD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36306" y="1151196"/>
            <a:ext cx="1742818" cy="17184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253F345-7931-76A9-0C07-28380D444F5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421580" y="3379448"/>
            <a:ext cx="2182630" cy="20278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E53D2899-E540-3EDF-06AE-433612E82FB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878572" y="4089626"/>
            <a:ext cx="1728523" cy="16454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3" name="Zone de texte 26">
            <a:extLst>
              <a:ext uri="{FF2B5EF4-FFF2-40B4-BE49-F238E27FC236}">
                <a16:creationId xmlns:a16="http://schemas.microsoft.com/office/drawing/2014/main" id="{1D91DC22-74A0-661A-6E72-4F27BC7B71C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887628" y="4155747"/>
            <a:ext cx="1728523" cy="47528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s-ES" sz="1600" b="1" dirty="0">
                <a:latin typeface="Arial Black"/>
                <a:cs typeface="Times New Roman"/>
              </a:rPr>
              <a:t>CENTROS </a:t>
            </a:r>
            <a:r>
              <a:rPr lang="es-ES" sz="1200" b="1" dirty="0">
                <a:latin typeface="Arial Black"/>
                <a:cs typeface="Times New Roman"/>
              </a:rPr>
              <a:t>de </a:t>
            </a:r>
            <a:r>
              <a:rPr lang="es-ES" sz="1600" b="1" dirty="0">
                <a:latin typeface="Arial Black"/>
                <a:cs typeface="Times New Roman"/>
              </a:rPr>
              <a:t>RESPUESTA</a:t>
            </a:r>
          </a:p>
        </p:txBody>
      </p:sp>
      <p:sp>
        <p:nvSpPr>
          <p:cNvPr id="22" name="Zone de texte 27">
            <a:extLst>
              <a:ext uri="{FF2B5EF4-FFF2-40B4-BE49-F238E27FC236}">
                <a16:creationId xmlns:a16="http://schemas.microsoft.com/office/drawing/2014/main" id="{4F24330A-DAEB-FD3A-BFB1-1AB93AFBCE9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520915" y="1510945"/>
            <a:ext cx="1471412" cy="23101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s-ES" sz="1600" b="1" dirty="0">
                <a:latin typeface="Arial Black"/>
                <a:cs typeface="Times New Roman"/>
              </a:rPr>
              <a:t>MEMORIA</a:t>
            </a:r>
          </a:p>
        </p:txBody>
      </p:sp>
      <p:sp>
        <p:nvSpPr>
          <p:cNvPr id="28" name="Zone de texte 27">
            <a:extLst>
              <a:ext uri="{FF2B5EF4-FFF2-40B4-BE49-F238E27FC236}">
                <a16:creationId xmlns:a16="http://schemas.microsoft.com/office/drawing/2014/main" id="{618E53D9-4B84-1491-E9A5-708A02C3E99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785544" y="1749188"/>
            <a:ext cx="1581793" cy="23283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s-ES" sz="1600" b="1" dirty="0">
                <a:latin typeface="Arial Black"/>
                <a:ea typeface="Calibri"/>
                <a:cs typeface="Times New Roman"/>
              </a:rPr>
              <a:t>SENTIDOS</a:t>
            </a:r>
          </a:p>
        </p:txBody>
      </p:sp>
      <p:sp>
        <p:nvSpPr>
          <p:cNvPr id="72" name="Zone de texte 27">
            <a:extLst>
              <a:ext uri="{FF2B5EF4-FFF2-40B4-BE49-F238E27FC236}">
                <a16:creationId xmlns:a16="http://schemas.microsoft.com/office/drawing/2014/main" id="{3B65D9E4-317C-814D-059D-248D8DCCD83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785543" y="2096303"/>
            <a:ext cx="1581794" cy="13359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s-ES"/>
            </a:defPPr>
            <a:lvl1pPr algn="ctr">
              <a:lnSpc>
                <a:spcPct val="115000"/>
              </a:lnSpc>
              <a:spcAft>
                <a:spcPts val="1000"/>
              </a:spcAft>
              <a:defRPr sz="9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100" dirty="0">
                <a:solidFill>
                  <a:schemeClr val="accent6">
                    <a:lumMod val="75000"/>
                  </a:schemeClr>
                </a:solidFill>
              </a:rPr>
              <a:t>Vista, Audio, </a:t>
            </a:r>
            <a:br>
              <a:rPr lang="es-ES" sz="11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S" sz="1100" dirty="0">
                <a:solidFill>
                  <a:schemeClr val="accent6">
                    <a:lumMod val="75000"/>
                  </a:schemeClr>
                </a:solidFill>
              </a:rPr>
              <a:t>Gusto, Tacto</a:t>
            </a:r>
            <a:br>
              <a:rPr lang="es-ES" sz="11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S" sz="1100" dirty="0">
                <a:solidFill>
                  <a:schemeClr val="accent6">
                    <a:lumMod val="75000"/>
                  </a:schemeClr>
                </a:solidFill>
              </a:rPr>
              <a:t>Olfato, Kinestesia</a:t>
            </a:r>
            <a:br>
              <a:rPr lang="es-ES" sz="1100" dirty="0"/>
            </a:br>
            <a:br>
              <a:rPr lang="es-ES" sz="200" dirty="0"/>
            </a:br>
            <a:r>
              <a:rPr lang="es-ES" sz="1400" b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Sensaciones</a:t>
            </a:r>
            <a:br>
              <a:rPr lang="es-ES" sz="1400" b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1400" b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internas cenestésicas</a:t>
            </a:r>
          </a:p>
        </p:txBody>
      </p:sp>
      <p:sp>
        <p:nvSpPr>
          <p:cNvPr id="74" name="Zone de texte 27">
            <a:extLst>
              <a:ext uri="{FF2B5EF4-FFF2-40B4-BE49-F238E27FC236}">
                <a16:creationId xmlns:a16="http://schemas.microsoft.com/office/drawing/2014/main" id="{07821DBB-826F-5375-E5AC-50BB65CE401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932535" y="4661476"/>
            <a:ext cx="1620594" cy="91179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s-ES" sz="1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intelectual</a:t>
            </a:r>
            <a:br>
              <a:rPr lang="es-ES" sz="1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emocional</a:t>
            </a:r>
            <a:br>
              <a:rPr lang="es-ES" sz="1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motriz</a:t>
            </a:r>
            <a:br>
              <a:rPr lang="es-ES" sz="1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vegetativo</a:t>
            </a:r>
          </a:p>
        </p:txBody>
      </p:sp>
      <p:sp>
        <p:nvSpPr>
          <p:cNvPr id="11" name="Zone de texte 28">
            <a:extLst>
              <a:ext uri="{FF2B5EF4-FFF2-40B4-BE49-F238E27FC236}">
                <a16:creationId xmlns:a16="http://schemas.microsoft.com/office/drawing/2014/main" id="{F75E3FD6-4C7A-4D22-FB31-67F0F29339E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657537" y="3947804"/>
            <a:ext cx="1668253" cy="2871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s-ES" sz="1600" b="1" dirty="0">
                <a:latin typeface="Arial Black"/>
                <a:cs typeface="Times New Roman"/>
              </a:rPr>
              <a:t>CONCIENCIA</a:t>
            </a:r>
            <a:endParaRPr lang="es-ES" sz="1200" b="1" dirty="0">
              <a:solidFill>
                <a:srgbClr val="FF0000"/>
              </a:solidFill>
              <a:latin typeface="Arial Black"/>
              <a:cs typeface="Times New Roman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151E6A-E415-8A20-1B1C-E128197F3349}"/>
              </a:ext>
            </a:extLst>
          </p:cNvPr>
          <p:cNvSpPr txBox="1"/>
          <p:nvPr/>
        </p:nvSpPr>
        <p:spPr>
          <a:xfrm>
            <a:off x="-180975" y="-12503"/>
            <a:ext cx="12563475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br>
              <a:rPr lang="es-ES" sz="200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ESTÍMULO VIOLENTO Y RESPUESTA DE LA CONCIENCIA</a:t>
            </a:r>
            <a:endParaRPr lang="es-ES" sz="300" b="1" dirty="0">
              <a:solidFill>
                <a:schemeClr val="bg1"/>
              </a:solidFill>
            </a:endParaRPr>
          </a:p>
        </p:txBody>
      </p:sp>
      <p:pic>
        <p:nvPicPr>
          <p:cNvPr id="17" name="Image 16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7692CDDC-AEC9-CD90-D77F-77089093BA4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4" y="33335"/>
            <a:ext cx="1561793" cy="323821"/>
          </a:xfrm>
          <a:prstGeom prst="rect">
            <a:avLst/>
          </a:prstGeom>
        </p:spPr>
      </p:pic>
      <p:sp>
        <p:nvSpPr>
          <p:cNvPr id="134" name="ZoneTexte 133">
            <a:extLst>
              <a:ext uri="{FF2B5EF4-FFF2-40B4-BE49-F238E27FC236}">
                <a16:creationId xmlns:a16="http://schemas.microsoft.com/office/drawing/2014/main" id="{692E8FCD-56CA-79D8-DC2C-5AD54CE4F15E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309684" y="4236073"/>
            <a:ext cx="315706" cy="307777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Zone de texte 2">
            <a:extLst>
              <a:ext uri="{FF2B5EF4-FFF2-40B4-BE49-F238E27FC236}">
                <a16:creationId xmlns:a16="http://schemas.microsoft.com/office/drawing/2014/main" id="{2D673115-4CD0-D122-4688-3C31B36E58D2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84414" y="4368846"/>
            <a:ext cx="1298727" cy="3838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softEdge">
            <a:bevelB w="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VIOLENCIA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3D31AB2-50BA-A958-36C9-87761ED14192}"/>
              </a:ext>
            </a:extLst>
          </p:cNvPr>
          <p:cNvSpPr txBox="1"/>
          <p:nvPr/>
        </p:nvSpPr>
        <p:spPr>
          <a:xfrm>
            <a:off x="6706014" y="4539233"/>
            <a:ext cx="14574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VIOLENCIA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interna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0D7A055-72F7-28CD-481F-9160AA771E2E}"/>
              </a:ext>
            </a:extLst>
          </p:cNvPr>
          <p:cNvSpPr txBox="1"/>
          <p:nvPr/>
        </p:nvSpPr>
        <p:spPr>
          <a:xfrm>
            <a:off x="6490878" y="1773137"/>
            <a:ext cx="15596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Contenidos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VIOLENTOS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necteur : en arc 20">
            <a:extLst>
              <a:ext uri="{FF2B5EF4-FFF2-40B4-BE49-F238E27FC236}">
                <a16:creationId xmlns:a16="http://schemas.microsoft.com/office/drawing/2014/main" id="{2673159D-FEA8-69C8-78C9-A4690F454A03}"/>
              </a:ext>
            </a:extLst>
          </p:cNvPr>
          <p:cNvCxnSpPr>
            <a:cxnSpLocks/>
          </p:cNvCxnSpPr>
          <p:nvPr/>
        </p:nvCxnSpPr>
        <p:spPr>
          <a:xfrm>
            <a:off x="5123273" y="3102138"/>
            <a:ext cx="1915419" cy="861981"/>
          </a:xfrm>
          <a:prstGeom prst="curvedConnector3">
            <a:avLst>
              <a:gd name="adj1" fmla="val 90777"/>
            </a:avLst>
          </a:prstGeom>
          <a:ln w="920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0C7815B7-4483-71F6-4FEC-21A21E3F7C4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041535" y="3053095"/>
            <a:ext cx="315706" cy="369332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37" name="Connecteur : en arc 36">
            <a:extLst>
              <a:ext uri="{FF2B5EF4-FFF2-40B4-BE49-F238E27FC236}">
                <a16:creationId xmlns:a16="http://schemas.microsoft.com/office/drawing/2014/main" id="{3C432E68-B736-DB9B-BF91-26048CCF2C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30172" y="3099650"/>
            <a:ext cx="1460063" cy="214668"/>
          </a:xfrm>
          <a:prstGeom prst="curvedConnector3">
            <a:avLst>
              <a:gd name="adj1" fmla="val 50000"/>
            </a:avLst>
          </a:prstGeom>
          <a:ln w="920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9064C18F-8D60-A3F4-75C7-90A3F78147A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176173" y="2929280"/>
            <a:ext cx="315706" cy="369332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Connecteur : en arc 40">
            <a:extLst>
              <a:ext uri="{FF2B5EF4-FFF2-40B4-BE49-F238E27FC236}">
                <a16:creationId xmlns:a16="http://schemas.microsoft.com/office/drawing/2014/main" id="{B4685816-EA2C-4FCE-67FC-21D33B68D5B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26760" y="4426559"/>
            <a:ext cx="1524676" cy="726272"/>
          </a:xfrm>
          <a:prstGeom prst="curvedConnector3">
            <a:avLst>
              <a:gd name="adj1" fmla="val 50000"/>
            </a:avLst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0DFA19E8-2C03-0722-1236-E2478A6284E9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923129" y="4649348"/>
            <a:ext cx="3157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47" name="Connecteur : en arc 46">
            <a:extLst>
              <a:ext uri="{FF2B5EF4-FFF2-40B4-BE49-F238E27FC236}">
                <a16:creationId xmlns:a16="http://schemas.microsoft.com/office/drawing/2014/main" id="{D1EEF4BF-BC82-02BF-5323-73D9AE3314A8}"/>
              </a:ext>
            </a:extLst>
          </p:cNvPr>
          <p:cNvCxnSpPr>
            <a:cxnSpLocks/>
          </p:cNvCxnSpPr>
          <p:nvPr/>
        </p:nvCxnSpPr>
        <p:spPr>
          <a:xfrm rot="10800000">
            <a:off x="2681181" y="4592653"/>
            <a:ext cx="1461331" cy="482914"/>
          </a:xfrm>
          <a:prstGeom prst="curvedConnector3">
            <a:avLst>
              <a:gd name="adj1" fmla="val 50000"/>
            </a:avLst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23E1D107-42C4-8FFE-440D-744CA95E7339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3273834" y="4648510"/>
            <a:ext cx="3157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" name="Connecteur : en arc 1">
            <a:extLst>
              <a:ext uri="{FF2B5EF4-FFF2-40B4-BE49-F238E27FC236}">
                <a16:creationId xmlns:a16="http://schemas.microsoft.com/office/drawing/2014/main" id="{981F2293-46CC-3591-F80C-94AF985C663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726951" y="442061"/>
            <a:ext cx="2496002" cy="6034750"/>
          </a:xfrm>
          <a:prstGeom prst="curvedConnector4">
            <a:avLst>
              <a:gd name="adj1" fmla="val -72125"/>
              <a:gd name="adj2" fmla="val 123675"/>
            </a:avLst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 : en arc 2">
            <a:extLst>
              <a:ext uri="{FF2B5EF4-FFF2-40B4-BE49-F238E27FC236}">
                <a16:creationId xmlns:a16="http://schemas.microsoft.com/office/drawing/2014/main" id="{9E9F667D-0CD1-9C7A-3EB7-4138052EA70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303579" y="2784103"/>
            <a:ext cx="1336792" cy="1805592"/>
          </a:xfrm>
          <a:prstGeom prst="curvedConnector2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 : en arc 3">
            <a:extLst>
              <a:ext uri="{FF2B5EF4-FFF2-40B4-BE49-F238E27FC236}">
                <a16:creationId xmlns:a16="http://schemas.microsoft.com/office/drawing/2014/main" id="{0DE40BBC-FEA8-9F39-6464-F54776B3A78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61004" y="5247915"/>
            <a:ext cx="1288291" cy="1040481"/>
          </a:xfrm>
          <a:prstGeom prst="curvedConnector3">
            <a:avLst>
              <a:gd name="adj1" fmla="val 31516"/>
            </a:avLst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1533A324-3E1E-DB98-9DAB-B78F3C41DA60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2160314" y="3551374"/>
            <a:ext cx="31570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1B8F41C-4A2A-4602-0410-908364AE325F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7202350" y="5632920"/>
            <a:ext cx="31570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E8E95B9-3FD6-F2B9-A539-0C942D4C01F4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51786" y="4444961"/>
            <a:ext cx="31570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266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979B6-F67A-9CE8-720A-72CA25294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7F8930E-8997-212F-C4C5-38C416028A7F}"/>
              </a:ext>
            </a:extLst>
          </p:cNvPr>
          <p:cNvSpPr txBox="1"/>
          <p:nvPr/>
        </p:nvSpPr>
        <p:spPr>
          <a:xfrm>
            <a:off x="0" y="307736"/>
            <a:ext cx="12192000" cy="825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s-ES" sz="4800" b="1" kern="1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RECHAZO VISCERAL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14C087E-6D74-FF24-A188-F5E5FD234DF7}"/>
              </a:ext>
            </a:extLst>
          </p:cNvPr>
          <p:cNvSpPr txBox="1"/>
          <p:nvPr/>
        </p:nvSpPr>
        <p:spPr>
          <a:xfrm>
            <a:off x="1518040" y="2254039"/>
            <a:ext cx="401002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b="1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 hace sentir asco ante la violencia</a:t>
            </a:r>
            <a:endParaRPr lang="es-ES" sz="4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CDE810D-C802-8985-1664-99B766A94D88}"/>
              </a:ext>
            </a:extLst>
          </p:cNvPr>
          <p:cNvSpPr txBox="1"/>
          <p:nvPr/>
        </p:nvSpPr>
        <p:spPr>
          <a:xfrm>
            <a:off x="6391867" y="2495480"/>
            <a:ext cx="336277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b="1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 impulsa </a:t>
            </a:r>
            <a:br>
              <a:rPr lang="es-ES" sz="4000" b="1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4000" b="1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la violencia</a:t>
            </a:r>
            <a:endParaRPr lang="es-ES" sz="4000" dirty="0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C22E26E4-3504-8360-92A0-4316EB27964D}"/>
              </a:ext>
            </a:extLst>
          </p:cNvPr>
          <p:cNvSpPr/>
          <p:nvPr/>
        </p:nvSpPr>
        <p:spPr>
          <a:xfrm rot="1560559">
            <a:off x="3967808" y="1210403"/>
            <a:ext cx="594437" cy="1041996"/>
          </a:xfrm>
          <a:prstGeom prst="down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615F9012-F484-7872-8EAF-F8FFC0CEA84A}"/>
              </a:ext>
            </a:extLst>
          </p:cNvPr>
          <p:cNvSpPr/>
          <p:nvPr/>
        </p:nvSpPr>
        <p:spPr>
          <a:xfrm rot="20161376">
            <a:off x="7295173" y="1147657"/>
            <a:ext cx="594437" cy="1030043"/>
          </a:xfrm>
          <a:prstGeom prst="downArrow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44FEC12-428F-5D7E-137E-1C38D1FCDEE2}"/>
              </a:ext>
            </a:extLst>
          </p:cNvPr>
          <p:cNvSpPr txBox="1"/>
          <p:nvPr/>
        </p:nvSpPr>
        <p:spPr>
          <a:xfrm>
            <a:off x="1384380" y="5045498"/>
            <a:ext cx="401002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b="1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Conducta </a:t>
            </a:r>
            <a:br>
              <a:rPr lang="es-ES" sz="4000" b="1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4000" b="1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violenta</a:t>
            </a:r>
            <a:endParaRPr lang="es-ES" sz="4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DEF536-AE50-B895-175D-4501FC9267CC}"/>
              </a:ext>
            </a:extLst>
          </p:cNvPr>
          <p:cNvSpPr txBox="1"/>
          <p:nvPr/>
        </p:nvSpPr>
        <p:spPr>
          <a:xfrm>
            <a:off x="6205328" y="5045498"/>
            <a:ext cx="401002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b="1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Conducta violenta</a:t>
            </a:r>
            <a:endParaRPr lang="es-ES" sz="4000" dirty="0"/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B7C12656-1F5E-6589-BC72-AAFD785A68C6}"/>
              </a:ext>
            </a:extLst>
          </p:cNvPr>
          <p:cNvSpPr/>
          <p:nvPr/>
        </p:nvSpPr>
        <p:spPr>
          <a:xfrm>
            <a:off x="3092173" y="4225360"/>
            <a:ext cx="594437" cy="850318"/>
          </a:xfrm>
          <a:prstGeom prst="down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5E4E8844-26FB-53DC-E22A-F78E7A960649}"/>
              </a:ext>
            </a:extLst>
          </p:cNvPr>
          <p:cNvSpPr/>
          <p:nvPr/>
        </p:nvSpPr>
        <p:spPr>
          <a:xfrm>
            <a:off x="7910955" y="4193031"/>
            <a:ext cx="594437" cy="850318"/>
          </a:xfrm>
          <a:prstGeom prst="downArrow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1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C9438-984D-BB57-15C0-13492D6F1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13479C1F-33D4-27B8-6E83-C4832B98E609}"/>
              </a:ext>
            </a:extLst>
          </p:cNvPr>
          <p:cNvSpPr/>
          <p:nvPr/>
        </p:nvSpPr>
        <p:spPr>
          <a:xfrm>
            <a:off x="603998" y="1640264"/>
            <a:ext cx="5596996" cy="4984074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2123339-AF11-93B0-AF79-3C15C58671D9}"/>
              </a:ext>
            </a:extLst>
          </p:cNvPr>
          <p:cNvSpPr/>
          <p:nvPr/>
        </p:nvSpPr>
        <p:spPr>
          <a:xfrm>
            <a:off x="2522780" y="61424"/>
            <a:ext cx="6828609" cy="157884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11543BC-0066-8204-165C-0764484109DE}"/>
              </a:ext>
            </a:extLst>
          </p:cNvPr>
          <p:cNvSpPr txBox="1"/>
          <p:nvPr/>
        </p:nvSpPr>
        <p:spPr>
          <a:xfrm>
            <a:off x="0" y="307736"/>
            <a:ext cx="12192000" cy="825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s-ES" sz="4800" b="1" kern="1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RECHAZO VISCERAL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CC70068-8A8A-72EF-1296-64D29EDFCC70}"/>
              </a:ext>
            </a:extLst>
          </p:cNvPr>
          <p:cNvSpPr txBox="1"/>
          <p:nvPr/>
        </p:nvSpPr>
        <p:spPr>
          <a:xfrm>
            <a:off x="1518040" y="2254039"/>
            <a:ext cx="401002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b="1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 hace sentir asco ante la violencia</a:t>
            </a:r>
            <a:endParaRPr lang="es-ES" sz="4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6067D6B-A785-054B-0865-D034865494C4}"/>
              </a:ext>
            </a:extLst>
          </p:cNvPr>
          <p:cNvSpPr txBox="1"/>
          <p:nvPr/>
        </p:nvSpPr>
        <p:spPr>
          <a:xfrm>
            <a:off x="6391867" y="2495480"/>
            <a:ext cx="336277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b="1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 impulsa </a:t>
            </a:r>
            <a:br>
              <a:rPr lang="es-ES" sz="4000" b="1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4000" b="1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la violencia</a:t>
            </a:r>
            <a:endParaRPr lang="es-ES" sz="4000" dirty="0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0488420E-D6C0-6D36-2721-5BC8EAA860E6}"/>
              </a:ext>
            </a:extLst>
          </p:cNvPr>
          <p:cNvSpPr/>
          <p:nvPr/>
        </p:nvSpPr>
        <p:spPr>
          <a:xfrm rot="1560559">
            <a:off x="3967808" y="1210403"/>
            <a:ext cx="594437" cy="1041996"/>
          </a:xfrm>
          <a:prstGeom prst="down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1054A358-B725-F66E-211F-6E8684C68826}"/>
              </a:ext>
            </a:extLst>
          </p:cNvPr>
          <p:cNvSpPr/>
          <p:nvPr/>
        </p:nvSpPr>
        <p:spPr>
          <a:xfrm rot="20161376">
            <a:off x="7295173" y="1147657"/>
            <a:ext cx="594437" cy="1030043"/>
          </a:xfrm>
          <a:prstGeom prst="downArrow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248C687-BC98-30CA-20DE-AC18D89D8D12}"/>
              </a:ext>
            </a:extLst>
          </p:cNvPr>
          <p:cNvSpPr txBox="1"/>
          <p:nvPr/>
        </p:nvSpPr>
        <p:spPr>
          <a:xfrm>
            <a:off x="1384380" y="5045498"/>
            <a:ext cx="401002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b="1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Conducta </a:t>
            </a:r>
            <a:br>
              <a:rPr lang="es-ES" sz="4000" b="1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4000" b="1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violenta</a:t>
            </a:r>
            <a:endParaRPr lang="es-ES" sz="4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9D5ECD-F777-647F-9C0C-C7F979A7320A}"/>
              </a:ext>
            </a:extLst>
          </p:cNvPr>
          <p:cNvSpPr txBox="1"/>
          <p:nvPr/>
        </p:nvSpPr>
        <p:spPr>
          <a:xfrm>
            <a:off x="6205328" y="5045498"/>
            <a:ext cx="401002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b="1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Conducta violenta</a:t>
            </a:r>
            <a:endParaRPr lang="es-ES" sz="4000" dirty="0"/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D6466279-2E75-5755-FF17-D47E37FD2CD0}"/>
              </a:ext>
            </a:extLst>
          </p:cNvPr>
          <p:cNvSpPr/>
          <p:nvPr/>
        </p:nvSpPr>
        <p:spPr>
          <a:xfrm>
            <a:off x="3092173" y="4225360"/>
            <a:ext cx="594437" cy="850318"/>
          </a:xfrm>
          <a:prstGeom prst="down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7C12773E-0D7D-B282-70A6-159BD001CEA3}"/>
              </a:ext>
            </a:extLst>
          </p:cNvPr>
          <p:cNvSpPr/>
          <p:nvPr/>
        </p:nvSpPr>
        <p:spPr>
          <a:xfrm>
            <a:off x="7910955" y="4193031"/>
            <a:ext cx="594437" cy="850318"/>
          </a:xfrm>
          <a:prstGeom prst="downArrow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6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D7DA3B-64D2-47A2-8264-E1BEB5FBE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544" y="500391"/>
            <a:ext cx="8361484" cy="516588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inden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es-ES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b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s-ES" sz="1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s-ES" sz="1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El asco está asociado </a:t>
            </a:r>
            <a:br>
              <a:rPr lang="es-ES" sz="1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1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un fenómeno de rechazo, </a:t>
            </a:r>
            <a:br>
              <a:rPr lang="es-ES" sz="1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1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provocando repulsión </a:t>
            </a:r>
            <a:br>
              <a:rPr lang="es-ES" sz="1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1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como mecanismo de defensa </a:t>
            </a:r>
            <a:br>
              <a:rPr lang="es-ES" sz="1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1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contra algo difuso y viscoso </a:t>
            </a:r>
            <a:br>
              <a:rPr lang="es-ES" sz="1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1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que penetra en uno, </a:t>
            </a:r>
            <a:br>
              <a:rPr lang="es-ES" sz="1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1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se acerca </a:t>
            </a:r>
            <a:br>
              <a:rPr lang="es-ES" sz="1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1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hasta pegarse a uno</a:t>
            </a:r>
            <a:r>
              <a:rPr lang="es-ES" sz="1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es-ES" sz="1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ctr">
              <a:buNone/>
            </a:pPr>
            <a:endParaRPr lang="es-ES" sz="1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b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s-ES" sz="1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Aurel KOLNAI</a:t>
            </a:r>
          </a:p>
          <a:p>
            <a:pPr marL="0" indent="0" algn="ctr">
              <a:buNone/>
            </a:pPr>
            <a:endParaRPr lang="es-ES" sz="1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800" b="1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800" b="1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			</a:t>
            </a:r>
          </a:p>
          <a:p>
            <a:pPr marL="3676650" indent="-3676650">
              <a:buNone/>
            </a:pPr>
            <a:r>
              <a:rPr lang="es-ES" sz="3600" b="1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3676650" indent="-3676650">
              <a:buNone/>
            </a:pPr>
            <a:r>
              <a:rPr lang="es-E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                    </a:t>
            </a:r>
          </a:p>
          <a:p>
            <a:pPr marL="3676650" indent="-3676650">
              <a:buNone/>
            </a:pPr>
            <a:r>
              <a:rPr lang="es-E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                                           </a:t>
            </a:r>
          </a:p>
          <a:p>
            <a:pPr marL="3676650" indent="-3676650">
              <a:buNone/>
            </a:pPr>
            <a:endParaRPr lang="es-E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676650" indent="-3676650">
              <a:buNone/>
            </a:pPr>
            <a:endParaRPr lang="es-E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texte, homme, personne, verres&#10;&#10;Description générée automatiquement">
            <a:extLst>
              <a:ext uri="{FF2B5EF4-FFF2-40B4-BE49-F238E27FC236}">
                <a16:creationId xmlns:a16="http://schemas.microsoft.com/office/drawing/2014/main" id="{1B7D4DE0-3742-42BE-8AB7-1DF9E7B2F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83336"/>
            <a:ext cx="3000375" cy="377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5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203EE-1F73-08EE-3850-FFD03B45D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2">
            <a:extLst>
              <a:ext uri="{FF2B5EF4-FFF2-40B4-BE49-F238E27FC236}">
                <a16:creationId xmlns:a16="http://schemas.microsoft.com/office/drawing/2014/main" id="{53CF64FA-F820-0A38-5E57-9E428C30BA1F}"/>
              </a:ext>
            </a:extLst>
          </p:cNvPr>
          <p:cNvSpPr txBox="1">
            <a:spLocks/>
          </p:cNvSpPr>
          <p:nvPr/>
        </p:nvSpPr>
        <p:spPr>
          <a:xfrm>
            <a:off x="1875934" y="1080510"/>
            <a:ext cx="6330514" cy="44058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Aft>
                <a:spcPts val="800"/>
              </a:spcAft>
            </a:pPr>
            <a:endParaRPr lang="es-ES" sz="8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Jean-Paul SARTRE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br>
              <a:rPr lang="es-ES" sz="2000" dirty="0"/>
            </a:b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Para él, la comprensión del mundo se logra mediante </a:t>
            </a:r>
            <a:b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una experiencia visceral, </a:t>
            </a:r>
            <a:b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que es una forma </a:t>
            </a:r>
            <a:b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 conocimiento </a:t>
            </a:r>
            <a:b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pre-reflexivo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fr-F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Image 17" descr="Une image contenant Visage humain, personne, habits, portrait&#10;&#10;Le contenu généré par l’IA peut être incorrect.">
            <a:extLst>
              <a:ext uri="{FF2B5EF4-FFF2-40B4-BE49-F238E27FC236}">
                <a16:creationId xmlns:a16="http://schemas.microsoft.com/office/drawing/2014/main" id="{A0CD2C1F-B097-028A-7146-E54B56232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448" y="3297654"/>
            <a:ext cx="3985551" cy="36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ED8CC-EB3C-4544-A5AC-E6D446672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72ADC07-AE0B-EAD6-9517-DE3B55394D4D}"/>
              </a:ext>
            </a:extLst>
          </p:cNvPr>
          <p:cNvSpPr txBox="1">
            <a:spLocks/>
          </p:cNvSpPr>
          <p:nvPr/>
        </p:nvSpPr>
        <p:spPr>
          <a:xfrm>
            <a:off x="2648932" y="743536"/>
            <a:ext cx="5799743" cy="41206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s-ES" sz="1200" b="1" dirty="0"/>
            </a:br>
            <a:br>
              <a:rPr lang="es-ES" sz="1200" b="1" dirty="0"/>
            </a:br>
            <a:r>
              <a:rPr lang="es-ES" sz="3600" b="1" dirty="0">
                <a:solidFill>
                  <a:srgbClr val="FF0000"/>
                </a:solidFill>
              </a:rPr>
              <a:t>”</a:t>
            </a:r>
            <a: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 conciencia es "tomada" </a:t>
            </a:r>
            <a:b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en una situación en que </a:t>
            </a:r>
            <a:b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 reversibilidad </a:t>
            </a:r>
            <a:b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 la autocrítica quedan prácticamente anuladas</a:t>
            </a:r>
            <a:r>
              <a:rPr lang="es-ES" sz="3600" b="1" dirty="0">
                <a:solidFill>
                  <a:srgbClr val="FF0000"/>
                </a:solidFill>
              </a:rPr>
              <a:t>”</a:t>
            </a:r>
            <a:br>
              <a:rPr lang="es-ES" sz="3600" b="1" dirty="0"/>
            </a:br>
            <a:r>
              <a:rPr lang="es-E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br>
              <a:rPr lang="es-ES" sz="6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SILO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s-ES" sz="36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</a:p>
        </p:txBody>
      </p:sp>
      <p:pic>
        <p:nvPicPr>
          <p:cNvPr id="16" name="Image 15" descr="Une image contenant Visage humain, personne, habits, homme&#10;&#10;Le contenu généré par l’IA peut être incorrect.">
            <a:extLst>
              <a:ext uri="{FF2B5EF4-FFF2-40B4-BE49-F238E27FC236}">
                <a16:creationId xmlns:a16="http://schemas.microsoft.com/office/drawing/2014/main" id="{D5EA6E56-BCF2-4772-568B-16EFF40E6F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33"/>
          <a:stretch>
            <a:fillRect/>
          </a:stretch>
        </p:blipFill>
        <p:spPr>
          <a:xfrm>
            <a:off x="8448675" y="2658202"/>
            <a:ext cx="3743323" cy="419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3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E4357-3D00-57FD-E64B-CFCDF558C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A078972-1BAA-5E71-4572-6A24B2E62C01}"/>
              </a:ext>
            </a:extLst>
          </p:cNvPr>
          <p:cNvSpPr txBox="1"/>
          <p:nvPr/>
        </p:nvSpPr>
        <p:spPr>
          <a:xfrm>
            <a:off x="2833687" y="1166842"/>
            <a:ext cx="652462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En términos absolutos, </a:t>
            </a:r>
            <a:b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el rechazo visceral hace insoportable, si no imposible, el uso de la violencia, porque nos identificamos con </a:t>
            </a:r>
            <a:b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 violencia que provocamos en los demás, o que la sociedad provoca. </a:t>
            </a:r>
          </a:p>
        </p:txBody>
      </p:sp>
    </p:spTree>
    <p:extLst>
      <p:ext uri="{BB962C8B-B14F-4D97-AF65-F5344CB8AC3E}">
        <p14:creationId xmlns:p14="http://schemas.microsoft.com/office/powerpoint/2010/main" val="749846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ECC53-7DCC-CD00-BEE4-D67BCE281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3FA9121-0B3F-19D2-A00B-ACB69AE84CEA}"/>
              </a:ext>
            </a:extLst>
          </p:cNvPr>
          <p:cNvSpPr txBox="1">
            <a:spLocks/>
          </p:cNvSpPr>
          <p:nvPr/>
        </p:nvSpPr>
        <p:spPr>
          <a:xfrm>
            <a:off x="3256866" y="529609"/>
            <a:ext cx="7544484" cy="48153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s-E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”</a:t>
            </a:r>
            <a: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El asco es el motor del progreso moral: </a:t>
            </a:r>
            <a: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 difunde y se crea </a:t>
            </a:r>
            <a:b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una situación insostenible que conduce a reformas legislativas o </a:t>
            </a:r>
            <a:b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la aprobación de </a:t>
            </a:r>
            <a:b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un derecho fundamental</a:t>
            </a:r>
            <a:r>
              <a:rPr lang="es-E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”</a:t>
            </a:r>
          </a:p>
          <a:p>
            <a:pPr marL="3676650" indent="-3676650"/>
            <a:r>
              <a:rPr lang="es-ES" sz="9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           </a:t>
            </a:r>
          </a:p>
          <a:p>
            <a:pPr marL="3676650" indent="-3676650"/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Javier GOMÁ</a:t>
            </a:r>
          </a:p>
        </p:txBody>
      </p:sp>
      <p:pic>
        <p:nvPicPr>
          <p:cNvPr id="6" name="Image 5" descr="Une image contenant personne, homme&#10;&#10;Description générée automatiquement">
            <a:extLst>
              <a:ext uri="{FF2B5EF4-FFF2-40B4-BE49-F238E27FC236}">
                <a16:creationId xmlns:a16="http://schemas.microsoft.com/office/drawing/2014/main" id="{87BAD5C1-C8C3-EF13-8E08-3DC6F426F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8100"/>
            <a:ext cx="3256866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53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4599</TotalTime>
  <Words>739</Words>
  <Application>Microsoft Office PowerPoint</Application>
  <PresentationFormat>Grand écran</PresentationFormat>
  <Paragraphs>84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Cambria</vt:lpstr>
      <vt:lpstr>Times New Roman</vt:lpstr>
      <vt:lpstr>Thème Office</vt:lpstr>
      <vt:lpstr>          Salir de la violencia,  una necesidad  social y personal     Philippe Moal 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MOAL PHILIPPE</dc:creator>
  <cp:lastModifiedBy>MOAL PHILIPPE</cp:lastModifiedBy>
  <cp:revision>57</cp:revision>
  <dcterms:created xsi:type="dcterms:W3CDTF">2026-01-25T12:54:47Z</dcterms:created>
  <dcterms:modified xsi:type="dcterms:W3CDTF">2026-02-09T18:24:19Z</dcterms:modified>
</cp:coreProperties>
</file>